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316" r:id="rId3"/>
    <p:sldId id="317" r:id="rId4"/>
    <p:sldId id="310" r:id="rId5"/>
    <p:sldId id="311" r:id="rId6"/>
    <p:sldId id="363" r:id="rId7"/>
    <p:sldId id="362" r:id="rId8"/>
    <p:sldId id="312" r:id="rId9"/>
    <p:sldId id="313" r:id="rId10"/>
    <p:sldId id="314" r:id="rId11"/>
    <p:sldId id="294" r:id="rId12"/>
    <p:sldId id="318" r:id="rId13"/>
    <p:sldId id="319" r:id="rId14"/>
    <p:sldId id="320" r:id="rId15"/>
    <p:sldId id="333" r:id="rId16"/>
    <p:sldId id="334" r:id="rId17"/>
    <p:sldId id="335" r:id="rId18"/>
    <p:sldId id="336" r:id="rId19"/>
    <p:sldId id="337" r:id="rId20"/>
    <p:sldId id="338" r:id="rId21"/>
    <p:sldId id="339" r:id="rId22"/>
    <p:sldId id="340" r:id="rId23"/>
    <p:sldId id="343" r:id="rId24"/>
    <p:sldId id="344" r:id="rId25"/>
    <p:sldId id="345" r:id="rId26"/>
    <p:sldId id="349" r:id="rId27"/>
    <p:sldId id="352" r:id="rId28"/>
    <p:sldId id="346" r:id="rId29"/>
    <p:sldId id="348" r:id="rId30"/>
    <p:sldId id="347" r:id="rId31"/>
    <p:sldId id="390" r:id="rId32"/>
    <p:sldId id="30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0C7"/>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5" d="100"/>
          <a:sy n="85" d="100"/>
        </p:scale>
        <p:origin x="590" y="62"/>
      </p:cViewPr>
      <p:guideLst/>
    </p:cSldViewPr>
  </p:slideViewPr>
  <p:outlineViewPr>
    <p:cViewPr>
      <p:scale>
        <a:sx n="33" d="100"/>
        <a:sy n="33" d="100"/>
      </p:scale>
      <p:origin x="0" y="-31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ustomXml" Target="../customXml/item3.xml"/><Relationship Id="rId4" Type="http://schemas.openxmlformats.org/officeDocument/2006/relationships/slide" Target="slides/slide2.xml"/><Relationship Id="rId39" Type="http://schemas.openxmlformats.org/officeDocument/2006/relationships/customXml" Target="../customXml/item2.xml"/><Relationship Id="rId38" Type="http://schemas.openxmlformats.org/officeDocument/2006/relationships/customXml" Target="../customXml/item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SANKET\Documents\Project%20Stuff\Final%20Dashboard.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SANKET\Documents\Project%20Stuff\Final%20Dashboard.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SANKET\Documents\Project%20Stuff\Final%20Dashboard.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ANKET\Documents\Project%20Stuff\Final%20Dashboard.xlsx" TargetMode="External"/></Relationships>
</file>

<file path=ppt/charts/_rels/chart5.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SANKET\Documents\Project%20Stuff\Final%20Dashboard.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'KPI-1'!$A$14</c:f>
              <c:strCache>
                <c:ptCount val="1"/>
                <c:pt idx="0">
                  <c:v>Hardware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'KPI-1'!$B$14</c:f>
              <c:numCache>
                <c:formatCode>0.00%</c:formatCode>
                <c:ptCount val="1"/>
                <c:pt idx="0">
                  <c:v>0.494430162810626</c:v>
                </c:pt>
              </c:numCache>
            </c:numRef>
          </c:val>
        </c:ser>
        <c:ser>
          <c:idx val="1"/>
          <c:order val="1"/>
          <c:tx>
            <c:strRef>
              <c:f>'KPI-1'!$A$15</c:f>
              <c:strCache>
                <c:ptCount val="1"/>
                <c:pt idx="0">
                  <c:v>Human Resources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'KPI-1'!$B$15</c:f>
              <c:numCache>
                <c:formatCode>0.00%</c:formatCode>
                <c:ptCount val="1"/>
                <c:pt idx="0">
                  <c:v>0.498574483250178</c:v>
                </c:pt>
              </c:numCache>
            </c:numRef>
          </c:val>
        </c:ser>
        <c:ser>
          <c:idx val="2"/>
          <c:order val="2"/>
          <c:tx>
            <c:strRef>
              <c:f>'KPI-1'!$A$16</c:f>
              <c:strCache>
                <c:ptCount val="1"/>
                <c:pt idx="0">
                  <c:v>Research &amp; Development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1000" b="1" i="0" u="none" strike="noStrike" kern="1200" baseline="0">
                    <a:solidFill>
                      <a:srgbClr val="FF5050"/>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'KPI-1'!$B$16</c:f>
              <c:numCache>
                <c:formatCode>0.00%</c:formatCode>
                <c:ptCount val="1"/>
                <c:pt idx="0">
                  <c:v>0.512080778939776</c:v>
                </c:pt>
              </c:numCache>
            </c:numRef>
          </c:val>
        </c:ser>
        <c:ser>
          <c:idx val="3"/>
          <c:order val="3"/>
          <c:tx>
            <c:strRef>
              <c:f>'KPI-1'!$A$17</c:f>
              <c:strCache>
                <c:ptCount val="1"/>
                <c:pt idx="0">
                  <c:v>Sales</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'KPI-1'!$B$17</c:f>
              <c:numCache>
                <c:formatCode>0.00%</c:formatCode>
                <c:ptCount val="1"/>
                <c:pt idx="0">
                  <c:v>0.500177451792263</c:v>
                </c:pt>
              </c:numCache>
            </c:numRef>
          </c:val>
        </c:ser>
        <c:ser>
          <c:idx val="4"/>
          <c:order val="4"/>
          <c:tx>
            <c:strRef>
              <c:f>'KPI-1'!$A$18</c:f>
              <c:strCache>
                <c:ptCount val="1"/>
                <c:pt idx="0">
                  <c:v>Software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'KPI-1'!$B$18</c:f>
              <c:numCache>
                <c:formatCode>0.00%</c:formatCode>
                <c:ptCount val="1"/>
                <c:pt idx="0">
                  <c:v>0.505398272552783</c:v>
                </c:pt>
              </c:numCache>
            </c:numRef>
          </c:val>
        </c:ser>
        <c:ser>
          <c:idx val="5"/>
          <c:order val="5"/>
          <c:tx>
            <c:strRef>
              <c:f>'KPI-1'!$A$19</c:f>
              <c:strCache>
                <c:ptCount val="1"/>
                <c:pt idx="0">
                  <c:v>Support</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'KPI-1'!$B$13</c:f>
              <c:strCache>
                <c:ptCount val="1"/>
                <c:pt idx="0">
                  <c:v>Average Attrition Rate</c:v>
                </c:pt>
              </c:strCache>
            </c:strRef>
          </c:cat>
          <c:val>
            <c:numRef>
              <c:f>'KPI-1'!$B$19</c:f>
              <c:numCache>
                <c:formatCode>0.00%</c:formatCode>
                <c:ptCount val="1"/>
                <c:pt idx="0">
                  <c:v>0.501866345574955</c:v>
                </c:pt>
              </c:numCache>
            </c:numRef>
          </c:val>
        </c:ser>
        <c:dLbls>
          <c:showLegendKey val="0"/>
          <c:showVal val="1"/>
          <c:showCatName val="0"/>
          <c:showSerName val="0"/>
          <c:showPercent val="0"/>
          <c:showBubbleSize val="0"/>
        </c:dLbls>
        <c:gapWidth val="219"/>
        <c:overlap val="-27"/>
        <c:axId val="58329504"/>
        <c:axId val="484743567"/>
      </c:barChart>
      <c:catAx>
        <c:axId val="58329504"/>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84743567"/>
        <c:crosses val="autoZero"/>
        <c:auto val="1"/>
        <c:lblAlgn val="ctr"/>
        <c:lblOffset val="100"/>
        <c:noMultiLvlLbl val="0"/>
      </c:catAx>
      <c:valAx>
        <c:axId val="484743567"/>
        <c:scaling>
          <c:orientation val="minMax"/>
        </c:scaling>
        <c:delete val="1"/>
        <c:axPos val="l"/>
        <c:numFmt formatCode="0.0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8329504"/>
        <c:crosses val="autoZero"/>
        <c:crossBetween val="between"/>
      </c:valAx>
      <c:spPr>
        <a:noFill/>
        <a:ln>
          <a:noFill/>
        </a:ln>
        <a:effectLst/>
      </c:spPr>
    </c:plotArea>
    <c:legend>
      <c:legendPos val="r"/>
      <c:layout>
        <c:manualLayout>
          <c:xMode val="edge"/>
          <c:yMode val="edge"/>
          <c:x val="0.697724826396823"/>
          <c:y val="0.116407810858877"/>
          <c:w val="0.253166408057634"/>
          <c:h val="0.809409577349028"/>
        </c:manualLayout>
      </c:layout>
      <c:overlay val="0"/>
      <c:spPr>
        <a:noFill/>
        <a:ln>
          <a:noFill/>
        </a:ln>
        <a:effectLst/>
      </c:spPr>
      <c:txPr>
        <a:bodyPr rot="0" spcFirstLastPara="1" vertOverflow="ellipsis" vert="horz" wrap="square" anchor="ctr" anchorCtr="1"/>
        <a:lstStyle/>
        <a:p>
          <a:pPr>
            <a:defRPr lang="en-US" sz="11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en-US"/>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'KPI-3'!$C$17</c:f>
              <c:strCache>
                <c:ptCount val="1"/>
                <c:pt idx="0">
                  <c:v>Attrition </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'KPI-3'!$B$18:$B$21</c:f>
              <c:strCache>
                <c:ptCount val="4"/>
                <c:pt idx="0">
                  <c:v>0~15K</c:v>
                </c:pt>
                <c:pt idx="1">
                  <c:v>15~30K</c:v>
                </c:pt>
                <c:pt idx="2">
                  <c:v>30~45K</c:v>
                </c:pt>
                <c:pt idx="3">
                  <c:v>45K~above</c:v>
                </c:pt>
              </c:strCache>
            </c:strRef>
          </c:cat>
          <c:val>
            <c:numRef>
              <c:f>'KPI-3'!$C$18:$C$21</c:f>
              <c:numCache>
                <c:formatCode>0.00%</c:formatCode>
                <c:ptCount val="4"/>
                <c:pt idx="0">
                  <c:v>0.13996</c:v>
                </c:pt>
                <c:pt idx="1">
                  <c:v>0.15018</c:v>
                </c:pt>
                <c:pt idx="2">
                  <c:v>0.15162</c:v>
                </c:pt>
                <c:pt idx="3">
                  <c:v>0.06034</c:v>
                </c:pt>
              </c:numCache>
            </c:numRef>
          </c:val>
        </c:ser>
        <c:ser>
          <c:idx val="1"/>
          <c:order val="1"/>
          <c:tx>
            <c:strRef>
              <c:f>'KPI-3'!$D$17</c:f>
              <c:strCache>
                <c:ptCount val="1"/>
                <c:pt idx="0">
                  <c:v>Active </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'KPI-3'!$B$18:$B$21</c:f>
              <c:strCache>
                <c:ptCount val="4"/>
                <c:pt idx="0">
                  <c:v>0~15K</c:v>
                </c:pt>
                <c:pt idx="1">
                  <c:v>15~30K</c:v>
                </c:pt>
                <c:pt idx="2">
                  <c:v>30~45K</c:v>
                </c:pt>
                <c:pt idx="3">
                  <c:v>45K~above</c:v>
                </c:pt>
              </c:strCache>
            </c:strRef>
          </c:cat>
          <c:val>
            <c:numRef>
              <c:f>'KPI-3'!$D$18:$D$21</c:f>
              <c:numCache>
                <c:formatCode>0.00%</c:formatCode>
                <c:ptCount val="4"/>
                <c:pt idx="0">
                  <c:v>0.13858</c:v>
                </c:pt>
                <c:pt idx="1">
                  <c:v>0.15046</c:v>
                </c:pt>
                <c:pt idx="2">
                  <c:v>0.15124</c:v>
                </c:pt>
                <c:pt idx="3">
                  <c:v>0.05762</c:v>
                </c:pt>
              </c:numCache>
            </c:numRef>
          </c:val>
        </c:ser>
        <c:dLbls>
          <c:showLegendKey val="0"/>
          <c:showVal val="1"/>
          <c:showCatName val="0"/>
          <c:showSerName val="0"/>
          <c:showPercent val="0"/>
          <c:showBubbleSize val="0"/>
        </c:dLbls>
        <c:gapWidth val="150"/>
        <c:overlap val="100"/>
        <c:axId val="1006693503"/>
        <c:axId val="1086542767"/>
      </c:barChart>
      <c:catAx>
        <c:axId val="10066935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086542767"/>
        <c:crosses val="autoZero"/>
        <c:auto val="1"/>
        <c:lblAlgn val="ctr"/>
        <c:lblOffset val="100"/>
        <c:noMultiLvlLbl val="0"/>
      </c:catAx>
      <c:valAx>
        <c:axId val="1086542767"/>
        <c:scaling>
          <c:orientation val="minMax"/>
        </c:scaling>
        <c:delete val="1"/>
        <c:axPos val="l"/>
        <c:numFmt formatCode="0.00%" sourceLinked="1"/>
        <c:majorTickMark val="out"/>
        <c:minorTickMark val="none"/>
        <c:tickLblPos val="nextTo"/>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10066935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2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w="9525" cap="flat" cmpd="sng" algn="ctr">
      <a:noFill/>
      <a:round/>
    </a:ln>
    <a:effectLst/>
  </c:spPr>
  <c:txPr>
    <a:bodyPr/>
    <a:lstStyle/>
    <a:p>
      <a:pPr>
        <a:defRPr lang="en-US"/>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'[Final Dashboard.xlsx]KPI-4'!$C$13</c:f>
              <c:strCache>
                <c:ptCount val="1"/>
                <c:pt idx="0">
                  <c:v>Average of TotalWorkingYears</c:v>
                </c:pt>
              </c:strCache>
            </c:strRef>
          </c:tx>
          <c:spPr>
            <a:ln w="25400" cap="rnd">
              <a:solidFill>
                <a:schemeClr val="lt1"/>
              </a:solidFill>
              <a:round/>
            </a:ln>
            <a:effectLst>
              <a:outerShdw dist="25400" dir="2700000" algn="tl" rotWithShape="0">
                <a:schemeClr val="accent1"/>
              </a:outerShdw>
            </a:effectLst>
          </c:spPr>
          <c:marker>
            <c:symbol val="none"/>
          </c:marker>
          <c:dLbls>
            <c:spPr>
              <a:solidFill>
                <a:schemeClr val="bg1"/>
              </a:solidFill>
              <a:ln>
                <a:noFill/>
              </a:ln>
              <a:effectLst/>
            </c:spPr>
            <c:txPr>
              <a:bodyPr rot="0" spcFirstLastPara="1" vertOverflow="ellipsis" vert="horz" wrap="square" lIns="38100" tIns="19050" rIns="38100" bIns="19050" anchor="ctr" anchorCtr="1">
                <a:spAutoFit/>
              </a:bodyPr>
              <a:lstStyle/>
              <a:p>
                <a:pPr>
                  <a:defRPr lang="en-US" sz="1400" b="1" i="0" u="none" strike="noStrike" kern="1200" baseline="0">
                    <a:solidFill>
                      <a:schemeClr val="lt1"/>
                    </a:solidFill>
                    <a:latin typeface="+mn-lt"/>
                    <a:ea typeface="+mn-ea"/>
                    <a:cs typeface="+mn-cs"/>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accent1">
                          <a:lumMod val="60000"/>
                          <a:lumOff val="40000"/>
                        </a:schemeClr>
                      </a:solidFill>
                    </a:ln>
                    <a:effectLst/>
                  </c:spPr>
                </c15:leaderLines>
              </c:ext>
            </c:extLst>
          </c:dLbls>
          <c:cat>
            <c:strRef>
              <c:f>'[Final Dashboard.xlsx]KPI-4'!$B$14:$B$19</c:f>
              <c:strCache>
                <c:ptCount val="6"/>
                <c:pt idx="0">
                  <c:v>Hardware</c:v>
                </c:pt>
                <c:pt idx="1">
                  <c:v>Human Resources</c:v>
                </c:pt>
                <c:pt idx="2">
                  <c:v>Research &amp; Development</c:v>
                </c:pt>
                <c:pt idx="3">
                  <c:v>Sales</c:v>
                </c:pt>
                <c:pt idx="4">
                  <c:v>Software</c:v>
                </c:pt>
                <c:pt idx="5">
                  <c:v>Support</c:v>
                </c:pt>
              </c:strCache>
            </c:strRef>
          </c:cat>
          <c:val>
            <c:numRef>
              <c:f>'[Final Dashboard.xlsx]KPI-4'!$C$14:$C$19</c:f>
              <c:numCache>
                <c:formatCode>0.00</c:formatCode>
                <c:ptCount val="6"/>
                <c:pt idx="0">
                  <c:v>20.4793732402987</c:v>
                </c:pt>
                <c:pt idx="1">
                  <c:v>20.4536707056308</c:v>
                </c:pt>
                <c:pt idx="2">
                  <c:v>20.2984733742036</c:v>
                </c:pt>
                <c:pt idx="3">
                  <c:v>20.6177688394653</c:v>
                </c:pt>
                <c:pt idx="4">
                  <c:v>20.645273512476</c:v>
                </c:pt>
                <c:pt idx="5">
                  <c:v>20.4845273931367</c:v>
                </c:pt>
              </c:numCache>
            </c:numRef>
          </c:val>
          <c:smooth val="0"/>
        </c:ser>
        <c:dLbls>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0"/>
        <c:smooth val="0"/>
        <c:axId val="939140384"/>
        <c:axId val="950980160"/>
      </c:lineChart>
      <c:catAx>
        <c:axId val="9391403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1" i="0" u="none" strike="noStrike" kern="1200" spc="30" baseline="0">
                <a:solidFill>
                  <a:schemeClr val="tx1"/>
                </a:solidFill>
                <a:latin typeface="+mn-lt"/>
                <a:ea typeface="+mn-ea"/>
                <a:cs typeface="+mn-cs"/>
              </a:defRPr>
            </a:pPr>
          </a:p>
        </c:txPr>
        <c:crossAx val="950980160"/>
        <c:crosses val="autoZero"/>
        <c:auto val="1"/>
        <c:lblAlgn val="ctr"/>
        <c:lblOffset val="100"/>
        <c:noMultiLvlLbl val="0"/>
      </c:catAx>
      <c:valAx>
        <c:axId val="950980160"/>
        <c:scaling>
          <c:orientation val="minMax"/>
        </c:scaling>
        <c:delete val="1"/>
        <c:axPos val="l"/>
        <c:numFmt formatCode="0.00" sourceLinked="1"/>
        <c:majorTickMark val="none"/>
        <c:minorTickMark val="none"/>
        <c:tickLblPos val="nextTo"/>
        <c:txPr>
          <a:bodyPr rot="-60000000" spcFirstLastPara="0" vertOverflow="ellipsis" vert="horz" wrap="square" anchor="ctr" anchorCtr="1"/>
          <a:lstStyle/>
          <a:p>
            <a:pPr>
              <a:defRPr lang="en-US" sz="900" b="0" i="0" u="none" strike="noStrike" kern="1200" baseline="0">
                <a:solidFill>
                  <a:schemeClr val="lt1"/>
                </a:solidFill>
                <a:latin typeface="+mn-lt"/>
                <a:ea typeface="+mn-ea"/>
                <a:cs typeface="+mn-cs"/>
              </a:defRPr>
            </a:pPr>
          </a:p>
        </c:txPr>
        <c:crossAx val="939140384"/>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lang="en-US"/>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'[Final Dashboard.xlsx]KPI-5'!$C$17</c:f>
              <c:strCache>
                <c:ptCount val="1"/>
                <c:pt idx="0">
                  <c:v>Average Of WorkLifeBalance</c:v>
                </c:pt>
              </c:strCache>
            </c:strRef>
          </c:tx>
          <c:spPr>
            <a:gradFill>
              <a:gsLst>
                <a:gs pos="0">
                  <a:schemeClr val="accent6">
                    <a:lumMod val="20000"/>
                    <a:lumOff val="80000"/>
                  </a:schemeClr>
                </a:gs>
                <a:gs pos="100000">
                  <a:srgbClr val="002060"/>
                </a:gs>
              </a:gsLst>
              <a:lin ang="5400000" scaled="0"/>
            </a:gradFill>
            <a:ln>
              <a:noFill/>
            </a:ln>
            <a:effectLst/>
          </c:spPr>
          <c:dLbls>
            <c:dLbl>
              <c:idx val="0"/>
              <c:layout>
                <c:manualLayout>
                  <c:x val="0.0430894781732186"/>
                  <c:y val="-0.209964563165761"/>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508423885953544"/>
                  <c:y val="-0.216169970055611"/>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0847373143255907"/>
                  <c:y val="-0.211321830885498"/>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0677898514604725"/>
                  <c:y val="-0.157992300014259"/>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169474628651181"/>
                  <c:y val="-0.177384856694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5"/>
              <c:layout>
                <c:manualLayout>
                  <c:x val="-0.00518392981756555"/>
                  <c:y val="-0.172536717524597"/>
                </c:manualLayout>
              </c:layout>
              <c:showLegendKey val="0"/>
              <c:showVal val="1"/>
              <c:showCatName val="0"/>
              <c:showSerName val="0"/>
              <c:showPercent val="0"/>
              <c:showBubbleSize val="0"/>
              <c:extLst>
                <c:ext xmlns:c15="http://schemas.microsoft.com/office/drawing/2012/chart" uri="{CE6537A1-D6FC-4f65-9D91-7224C49458BB}">
                  <c15:layout/>
                </c:ext>
              </c:extLst>
            </c:dLbl>
            <c:dLbl>
              <c:idx val="6"/>
              <c:layout>
                <c:manualLayout>
                  <c:x val="0.00169474628651181"/>
                  <c:y val="-0.17738485669471"/>
                </c:manualLayout>
              </c:layout>
              <c:showLegendKey val="0"/>
              <c:showVal val="1"/>
              <c:showCatName val="0"/>
              <c:showSerName val="0"/>
              <c:showPercent val="0"/>
              <c:showBubbleSize val="0"/>
              <c:extLst>
                <c:ext xmlns:c15="http://schemas.microsoft.com/office/drawing/2012/chart" uri="{CE6537A1-D6FC-4f65-9D91-7224C49458BB}">
                  <c15:layout/>
                </c:ext>
              </c:extLst>
            </c:dLbl>
            <c:dLbl>
              <c:idx val="7"/>
              <c:layout>
                <c:manualLayout>
                  <c:x val="0.00169474628651181"/>
                  <c:y val="-0.140881220590332"/>
                </c:manualLayout>
              </c:layout>
              <c:showLegendKey val="0"/>
              <c:showVal val="1"/>
              <c:showCatName val="0"/>
              <c:showSerName val="0"/>
              <c:showPercent val="0"/>
              <c:showBubbleSize val="0"/>
              <c:extLst>
                <c:ext xmlns:c15="http://schemas.microsoft.com/office/drawing/2012/chart" uri="{CE6537A1-D6FC-4f65-9D91-7224C49458BB}">
                  <c15:layout/>
                </c:ext>
              </c:extLst>
            </c:dLbl>
            <c:dLbl>
              <c:idx val="8"/>
              <c:layout>
                <c:manualLayout>
                  <c:x val="0.00169474628651181"/>
                  <c:y val="-0.0923998288892058"/>
                </c:manualLayout>
              </c:layout>
              <c:showLegendKey val="0"/>
              <c:showVal val="1"/>
              <c:showCatName val="0"/>
              <c:showSerName val="0"/>
              <c:showPercent val="0"/>
              <c:showBubbleSize val="0"/>
              <c:extLst>
                <c:ext xmlns:c15="http://schemas.microsoft.com/office/drawing/2012/chart" uri="{CE6537A1-D6FC-4f65-9D91-7224C49458BB}">
                  <c15:layout/>
                </c:ext>
              </c:extLst>
            </c:dLbl>
            <c:dLbl>
              <c:idx val="9"/>
              <c:layout>
                <c:manualLayout>
                  <c:x val="-0.0259833405332359"/>
                  <c:y val="-0.109027678755327"/>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107950" tIns="0" rIns="38100" bIns="71755" anchor="t" anchorCtr="0">
                <a:spAutoFit/>
              </a:bodyPr>
              <a:lstStyle/>
              <a:p>
                <a:pPr>
                  <a:defRPr lang="en-US" sz="1400" b="1" i="0" u="none" strike="noStrike" kern="1200" baseline="0">
                    <a:solidFill>
                      <a:schemeClr val="tx1">
                        <a:lumMod val="95000"/>
                      </a:schemeClr>
                    </a:solidFill>
                    <a:highlight>
                      <a:srgbClr val="808080"/>
                    </a:highlight>
                    <a:latin typeface="+mn-lt"/>
                    <a:ea typeface="+mn-ea"/>
                    <a:cs typeface="+mn-cs"/>
                  </a:defRPr>
                </a:pPr>
              </a:p>
            </c:txPr>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'[Final Dashboard.xlsx]KPI-5'!$B$18:$B$27</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'[Final Dashboard.xlsx]KPI-5'!$C$18:$C$27</c:f>
              <c:numCache>
                <c:formatCode>0.00</c:formatCode>
                <c:ptCount val="10"/>
                <c:pt idx="0">
                  <c:v>2.51133400200602</c:v>
                </c:pt>
                <c:pt idx="1">
                  <c:v>2.50664023785927</c:v>
                </c:pt>
                <c:pt idx="2">
                  <c:v>2.50527597402597</c:v>
                </c:pt>
                <c:pt idx="3">
                  <c:v>2.49043159609121</c:v>
                </c:pt>
                <c:pt idx="4">
                  <c:v>2.49662430500397</c:v>
                </c:pt>
                <c:pt idx="5">
                  <c:v>2.50160836349015</c:v>
                </c:pt>
                <c:pt idx="6">
                  <c:v>2.49382961783439</c:v>
                </c:pt>
                <c:pt idx="7">
                  <c:v>2.51393312101911</c:v>
                </c:pt>
                <c:pt idx="8">
                  <c:v>2.46883039778349</c:v>
                </c:pt>
                <c:pt idx="9">
                  <c:v>2.49890416417613</c:v>
                </c:pt>
              </c:numCache>
            </c:numRef>
          </c:val>
        </c:ser>
        <c:dLbls>
          <c:showLegendKey val="0"/>
          <c:showVal val="1"/>
          <c:showCatName val="0"/>
          <c:showSerName val="0"/>
          <c:showPercent val="0"/>
          <c:showBubbleSize val="0"/>
        </c:dLbls>
        <c:axId val="125908144"/>
        <c:axId val="50710736"/>
      </c:areaChart>
      <c:catAx>
        <c:axId val="1259081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prstDash val="solid"/>
            <a:round/>
          </a:ln>
          <a:effectLst/>
        </c:spPr>
        <c:txPr>
          <a:bodyPr rot="-5400000" spcFirstLastPara="1" vertOverflow="ellipsis" vert="horz" wrap="square" anchor="ctr" anchorCtr="1"/>
          <a:lstStyle/>
          <a:p>
            <a:pPr>
              <a:defRPr lang="en-US" sz="1400" b="0" i="0" u="none" strike="noStrike" kern="1200" baseline="0">
                <a:solidFill>
                  <a:schemeClr val="tx1">
                    <a:lumMod val="95000"/>
                  </a:schemeClr>
                </a:solidFill>
                <a:highlight>
                  <a:srgbClr val="808080"/>
                </a:highlight>
                <a:latin typeface="+mn-lt"/>
                <a:ea typeface="+mn-ea"/>
                <a:cs typeface="+mn-cs"/>
              </a:defRPr>
            </a:pPr>
          </a:p>
        </c:txPr>
        <c:crossAx val="50710736"/>
        <c:crosses val="autoZero"/>
        <c:auto val="1"/>
        <c:lblAlgn val="ctr"/>
        <c:lblOffset val="100"/>
        <c:noMultiLvlLbl val="0"/>
      </c:catAx>
      <c:valAx>
        <c:axId val="50710736"/>
        <c:scaling>
          <c:orientation val="minMax"/>
        </c:scaling>
        <c:delete val="1"/>
        <c:axPos val="l"/>
        <c:numFmt formatCode="0.00" sourceLinked="1"/>
        <c:majorTickMark val="out"/>
        <c:minorTickMark val="none"/>
        <c:tickLblPos val="nextTo"/>
        <c:txPr>
          <a:bodyPr rot="-60000000" spcFirstLastPara="0" vertOverflow="ellipsis" vert="horz" wrap="square" anchor="ctr" anchorCtr="1"/>
          <a:lstStyle/>
          <a:p>
            <a:pPr>
              <a:defRPr lang="en-US" sz="1400" b="0" i="0" u="none" strike="noStrike" kern="1200" baseline="0">
                <a:solidFill>
                  <a:schemeClr val="tx1">
                    <a:lumMod val="95000"/>
                  </a:schemeClr>
                </a:solidFill>
                <a:highlight>
                  <a:srgbClr val="808080"/>
                </a:highlight>
                <a:latin typeface="+mn-lt"/>
                <a:ea typeface="+mn-ea"/>
                <a:cs typeface="+mn-cs"/>
              </a:defRPr>
            </a:pPr>
          </a:p>
        </c:txPr>
        <c:crossAx val="125908144"/>
        <c:crosses val="autoZero"/>
        <c:crossBetween val="midCat"/>
      </c:valAx>
      <c:spPr>
        <a:noFill/>
        <a:ln>
          <a:noFill/>
        </a:ln>
        <a:effectLst/>
      </c:spPr>
    </c:plotArea>
    <c:plotVisOnly val="1"/>
    <c:dispBlanksAs val="zero"/>
    <c:showDLblsOverMax val="0"/>
  </c:chart>
  <c:spPr>
    <a:noFill/>
    <a:ln w="9525" cap="flat" cmpd="sng" algn="ctr">
      <a:noFill/>
      <a:round/>
    </a:ln>
    <a:effectLst/>
  </c:spPr>
  <c:txPr>
    <a:bodyPr/>
    <a:lstStyle/>
    <a:p>
      <a:pPr>
        <a:defRPr lang="en-US" sz="1400">
          <a:solidFill>
            <a:schemeClr val="tx1">
              <a:lumMod val="95000"/>
            </a:schemeClr>
          </a:solidFill>
          <a:highlight>
            <a:srgbClr val="808080"/>
          </a:highligh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'[Final Dashboard.xlsx]KPI-6'!$B$17</c:f>
              <c:strCache>
                <c:ptCount val="1"/>
                <c:pt idx="0">
                  <c:v>Average Attrition Rate</c:v>
                </c:pt>
              </c:strCache>
            </c:strRef>
          </c:tx>
          <c:spPr>
            <a:solidFill>
              <a:schemeClr val="accent1"/>
            </a:solidFill>
            <a:ln>
              <a:noFill/>
            </a:ln>
            <a:effectLst/>
          </c:spPr>
          <c:invertIfNegative val="0"/>
          <c:dLbls>
            <c:spPr>
              <a:solidFill>
                <a:schemeClr val="accent3">
                  <a:lumMod val="50000"/>
                </a:schemeClr>
              </a:solidFill>
              <a:ln>
                <a:noFill/>
              </a:ln>
              <a:effectLst/>
            </c:spPr>
            <c:txPr>
              <a:bodyPr rot="0" spcFirstLastPara="1" vertOverflow="ellipsis" vert="horz" wrap="square" lIns="38100" tIns="19050" rIns="38100" bIns="19050" anchor="ctr" anchorCtr="1">
                <a:spAutoFit/>
              </a:bodyPr>
              <a:lstStyle/>
              <a:p>
                <a:pPr>
                  <a:defRPr lang="en-US" sz="1200" b="0" i="0" u="none" strike="noStrike" kern="1200" baseline="0">
                    <a:ln>
                      <a:noFill/>
                    </a:ln>
                    <a:solidFill>
                      <a:schemeClr val="tx1"/>
                    </a:solidFill>
                    <a:latin typeface="+mn-lt"/>
                    <a:ea typeface="+mn-ea"/>
                    <a:cs typeface="+mn-cs"/>
                  </a:defRPr>
                </a:pPr>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'[Final Dashboard.xlsx]KPI-6'!$A$18:$A$27</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'[Final Dashboard.xlsx]KPI-6'!$B$18:$B$27</c:f>
              <c:numCache>
                <c:formatCode>0.0%</c:formatCode>
                <c:ptCount val="10"/>
                <c:pt idx="0">
                  <c:v>0.503711133400201</c:v>
                </c:pt>
                <c:pt idx="1">
                  <c:v>0.502675916749257</c:v>
                </c:pt>
                <c:pt idx="2">
                  <c:v>0.505681818181818</c:v>
                </c:pt>
                <c:pt idx="3">
                  <c:v>0.504275244299674</c:v>
                </c:pt>
                <c:pt idx="4">
                  <c:v>0.504169976171565</c:v>
                </c:pt>
                <c:pt idx="5">
                  <c:v>0.499597909127463</c:v>
                </c:pt>
                <c:pt idx="6">
                  <c:v>0.503582802547771</c:v>
                </c:pt>
                <c:pt idx="7">
                  <c:v>0.489052547770701</c:v>
                </c:pt>
                <c:pt idx="8">
                  <c:v>0.504056995844053</c:v>
                </c:pt>
                <c:pt idx="9">
                  <c:v>0.504283721856944</c:v>
                </c:pt>
              </c:numCache>
            </c:numRef>
          </c:val>
        </c:ser>
        <c:dLbls>
          <c:showLegendKey val="0"/>
          <c:showVal val="1"/>
          <c:showCatName val="0"/>
          <c:showSerName val="0"/>
          <c:showPercent val="0"/>
          <c:showBubbleSize val="0"/>
        </c:dLbls>
        <c:gapWidth val="219"/>
        <c:overlap val="-27"/>
        <c:axId val="128110256"/>
        <c:axId val="60085536"/>
      </c:barChart>
      <c:lineChart>
        <c:grouping val="standard"/>
        <c:varyColors val="0"/>
        <c:ser>
          <c:idx val="1"/>
          <c:order val="1"/>
          <c:tx>
            <c:strRef>
              <c:f>'[Final Dashboard.xlsx]KPI-6'!$C$17</c:f>
              <c:strCache>
                <c:ptCount val="1"/>
                <c:pt idx="0">
                  <c:v>YearsSinceLastPromotion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lang="en-US" sz="1200" b="1" i="0" u="none" strike="noStrike" kern="1200" baseline="0">
                    <a:ln>
                      <a:noFill/>
                    </a:ln>
                    <a:solidFill>
                      <a:schemeClr val="tx1"/>
                    </a:solidFill>
                    <a:latin typeface="+mn-lt"/>
                    <a:ea typeface="+mn-ea"/>
                    <a:cs typeface="+mn-cs"/>
                  </a:defRPr>
                </a:pPr>
              </a:p>
            </c:txPr>
            <c:dLblPos val="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'[Final Dashboard.xlsx]KPI-6'!$A$18:$A$27</c:f>
              <c:strCache>
                <c:ptCount val="10"/>
                <c:pt idx="0">
                  <c:v>Developer</c:v>
                </c:pt>
                <c:pt idx="1">
                  <c:v>Healthcare Representative</c:v>
                </c:pt>
                <c:pt idx="2">
                  <c:v>Human Resources</c:v>
                </c:pt>
                <c:pt idx="3">
                  <c:v>Laboratory Technician</c:v>
                </c:pt>
                <c:pt idx="4">
                  <c:v>Manager</c:v>
                </c:pt>
                <c:pt idx="5">
                  <c:v>Manufacturing Director</c:v>
                </c:pt>
                <c:pt idx="6">
                  <c:v>Research Director</c:v>
                </c:pt>
                <c:pt idx="7">
                  <c:v>Research Scientist</c:v>
                </c:pt>
                <c:pt idx="8">
                  <c:v>Sales Executive</c:v>
                </c:pt>
                <c:pt idx="9">
                  <c:v>Sales Representative</c:v>
                </c:pt>
              </c:strCache>
            </c:strRef>
          </c:cat>
          <c:val>
            <c:numRef>
              <c:f>'[Final Dashboard.xlsx]KPI-6'!$C$18:$C$27</c:f>
              <c:numCache>
                <c:formatCode>0.00</c:formatCode>
                <c:ptCount val="10"/>
                <c:pt idx="0">
                  <c:v>5.74222668004012</c:v>
                </c:pt>
                <c:pt idx="1">
                  <c:v>5.76233894945491</c:v>
                </c:pt>
                <c:pt idx="2">
                  <c:v>5.88108766233766</c:v>
                </c:pt>
                <c:pt idx="3">
                  <c:v>5.79723127035831</c:v>
                </c:pt>
                <c:pt idx="4">
                  <c:v>5.95234312946783</c:v>
                </c:pt>
                <c:pt idx="5">
                  <c:v>5.99839163650985</c:v>
                </c:pt>
                <c:pt idx="6">
                  <c:v>5.83678343949045</c:v>
                </c:pt>
                <c:pt idx="7">
                  <c:v>5.85250796178344</c:v>
                </c:pt>
                <c:pt idx="8">
                  <c:v>5.93073421729666</c:v>
                </c:pt>
                <c:pt idx="9">
                  <c:v>5.96333931061965</c:v>
                </c:pt>
              </c:numCache>
            </c:numRef>
          </c:val>
          <c:smooth val="0"/>
        </c:ser>
        <c:dLbls>
          <c:showLegendKey val="0"/>
          <c:showVal val="1"/>
          <c:showCatName val="0"/>
          <c:showSerName val="0"/>
          <c:showPercent val="0"/>
          <c:showBubbleSize val="0"/>
        </c:dLbls>
        <c:marker val="0"/>
        <c:smooth val="0"/>
        <c:axId val="128108816"/>
        <c:axId val="60082560"/>
      </c:lineChart>
      <c:catAx>
        <c:axId val="1281102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0" i="0" u="none" strike="noStrike" kern="1200" baseline="0">
                <a:ln>
                  <a:noFill/>
                </a:ln>
                <a:solidFill>
                  <a:schemeClr val="tx1"/>
                </a:solidFill>
                <a:latin typeface="+mn-lt"/>
                <a:ea typeface="+mn-ea"/>
                <a:cs typeface="+mn-cs"/>
              </a:defRPr>
            </a:pPr>
          </a:p>
        </c:txPr>
        <c:crossAx val="60085536"/>
        <c:crosses val="autoZero"/>
        <c:auto val="1"/>
        <c:lblAlgn val="ctr"/>
        <c:lblOffset val="100"/>
        <c:noMultiLvlLbl val="0"/>
      </c:catAx>
      <c:valAx>
        <c:axId val="60085536"/>
        <c:scaling>
          <c:orientation val="minMax"/>
        </c:scaling>
        <c:delete val="0"/>
        <c:axPos val="l"/>
        <c:numFmt formatCode="0.0%" sourceLinked="1"/>
        <c:majorTickMark val="out"/>
        <c:minorTickMark val="none"/>
        <c:tickLblPos val="none"/>
        <c:spPr>
          <a:noFill/>
          <a:ln>
            <a:noFill/>
          </a:ln>
          <a:effectLst/>
        </c:spPr>
        <c:txPr>
          <a:bodyPr rot="-60000000" spcFirstLastPara="1" vertOverflow="ellipsis" vert="horz" wrap="square" anchor="ctr" anchorCtr="1"/>
          <a:lstStyle/>
          <a:p>
            <a:pPr>
              <a:defRPr lang="en-US" sz="1200" b="0" i="0" u="none" strike="noStrike" kern="1200" baseline="0">
                <a:ln>
                  <a:noFill/>
                </a:ln>
                <a:solidFill>
                  <a:schemeClr val="tx1"/>
                </a:solidFill>
                <a:latin typeface="+mn-lt"/>
                <a:ea typeface="+mn-ea"/>
                <a:cs typeface="+mn-cs"/>
              </a:defRPr>
            </a:pPr>
          </a:p>
        </c:txPr>
        <c:crossAx val="128110256"/>
        <c:crosses val="autoZero"/>
        <c:crossBetween val="between"/>
      </c:valAx>
      <c:catAx>
        <c:axId val="12810881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en-US" sz="1200" b="0" i="0" u="none" strike="noStrike" kern="1200" baseline="0">
                <a:ln>
                  <a:noFill/>
                </a:ln>
                <a:solidFill>
                  <a:schemeClr val="tx1"/>
                </a:solidFill>
                <a:latin typeface="+mn-lt"/>
                <a:ea typeface="+mn-ea"/>
                <a:cs typeface="+mn-cs"/>
              </a:defRPr>
            </a:pPr>
          </a:p>
        </c:txPr>
        <c:crossAx val="60082560"/>
        <c:crosses val="autoZero"/>
        <c:auto val="1"/>
        <c:lblAlgn val="ctr"/>
        <c:lblOffset val="100"/>
        <c:noMultiLvlLbl val="0"/>
      </c:catAx>
      <c:valAx>
        <c:axId val="60082560"/>
        <c:scaling>
          <c:orientation val="minMax"/>
        </c:scaling>
        <c:delete val="0"/>
        <c:axPos val="r"/>
        <c:numFmt formatCode="0.00" sourceLinked="1"/>
        <c:majorTickMark val="out"/>
        <c:minorTickMark val="none"/>
        <c:tickLblPos val="none"/>
        <c:spPr>
          <a:noFill/>
          <a:ln>
            <a:noFill/>
          </a:ln>
          <a:effectLst/>
        </c:spPr>
        <c:txPr>
          <a:bodyPr rot="-60000000" spcFirstLastPara="1" vertOverflow="ellipsis" vert="horz" wrap="square" anchor="ctr" anchorCtr="1"/>
          <a:lstStyle/>
          <a:p>
            <a:pPr>
              <a:defRPr lang="en-US" sz="1200" b="0" i="0" u="none" strike="noStrike" kern="1200" baseline="0">
                <a:ln>
                  <a:noFill/>
                </a:ln>
                <a:solidFill>
                  <a:schemeClr val="tx1"/>
                </a:solidFill>
                <a:latin typeface="+mn-lt"/>
                <a:ea typeface="+mn-ea"/>
                <a:cs typeface="+mn-cs"/>
              </a:defRPr>
            </a:pPr>
          </a:p>
        </c:txPr>
        <c:crossAx val="128108816"/>
        <c:crosses val="max"/>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sz="1200">
          <a:ln>
            <a:noFill/>
          </a:ln>
          <a:solidFill>
            <a:schemeClr val="tx1"/>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8">
  <cs:axisTitle>
    <cs:lnRef idx="0"/>
    <cs:fillRef idx="0"/>
    <cs:effectRef idx="0"/>
    <cs:fontRef idx="minor">
      <a:schemeClr val="lt1"/>
    </cs:fontRef>
    <cs:defRPr sz="900" b="1" kern="1200"/>
  </cs:axisTitle>
  <cs:categoryAxis>
    <cs:lnRef idx="0">
      <cs:styleClr val="0"/>
    </cs:lnRef>
    <cs:fillRef idx="0"/>
    <cs:effectRef idx="0"/>
    <cs:fontRef idx="minor">
      <a:schemeClr val="lt1"/>
    </cs:fontRef>
    <cs:defRPr sz="900" kern="1200" spc="3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lt1">
            <a:lumMod val="85000"/>
          </a:schemeClr>
        </a:solidFill>
        <a:round/>
      </a:ln>
    </cs:spPr>
    <cs:defRPr sz="1000" kern="1200"/>
  </cs:chartArea>
  <cs:dataLabel>
    <cs:lnRef idx="0"/>
    <cs:fillRef idx="0">
      <cs:styleClr val="0"/>
    </cs:fillRef>
    <cs:effectRef idx="0"/>
    <cs:fontRef idx="minor">
      <a:schemeClr val="lt1"/>
    </cs:fontRef>
    <cs:spPr>
      <a:solidFill>
        <a:schemeClr val="phClr"/>
      </a:solidFill>
    </cs:spPr>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5400"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cs:spPr>
  </cs:dataPointMarker>
  <cs:dataPointMarkerLayout symbol="circle" size="14"/>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endParaRPr lang="en-US" sz="8000" dirty="0">
              <a:solidFill>
                <a:schemeClr val="accent1"/>
              </a:solidFill>
            </a:endParaRP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endParaRPr lang="en-US" sz="8000" dirty="0">
              <a:solidFill>
                <a:schemeClr val="accent1"/>
              </a:solidFill>
            </a:endParaRP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endParaRPr lang="en-US" sz="8000" dirty="0">
              <a:solidFill>
                <a:schemeClr val="accent1"/>
              </a:solidFill>
            </a:endParaRP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endParaRPr lang="en-US" sz="8000" dirty="0">
              <a:solidFill>
                <a:schemeClr val="accent1"/>
              </a:solidFill>
            </a:endParaRP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endParaRPr lang="en-US"/>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endParaRPr lang="en-US" dirty="0"/>
          </a:p>
        </p:txBody>
      </p:sp>
      <p:sp>
        <p:nvSpPr>
          <p:cNvPr id="7" name="Subtitle 2"/>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panose="020F0502020204030204"/>
              </a:rPr>
              <a:t>Click to edit master text style</a:t>
            </a:r>
            <a:endParaRPr lang="en-US" dirty="0">
              <a:solidFill>
                <a:schemeClr val="bg1"/>
              </a:solidFill>
            </a:endParaRPr>
          </a:p>
        </p:txBody>
      </p:sp>
      <p:sp>
        <p:nvSpPr>
          <p:cNvPr id="15" name="Picture Placeholder 14"/>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9" name="Rectangle 8"/>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panose="020F0502020204030204"/>
              </a:rPr>
              <a:t>Click to edit master text style</a:t>
            </a:r>
            <a:endParaRPr lang="en-US" sz="1800" dirty="0">
              <a:cs typeface="Calibri" panose="020F0502020204030204"/>
            </a:endParaRPr>
          </a:p>
        </p:txBody>
      </p:sp>
      <p:cxnSp>
        <p:nvCxnSpPr>
          <p:cNvPr id="18" name="Straight Connector 17"/>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p:cNvSpPr>
            <a:spLocks noGrp="1"/>
          </p:cNvSpPr>
          <p:nvPr>
            <p:ph type="ftr" sz="quarter" idx="13"/>
          </p:nvPr>
        </p:nvSpPr>
        <p:spPr>
          <a:xfrm rot="16200000">
            <a:off x="9812116" y="1591485"/>
            <a:ext cx="3548094" cy="365125"/>
          </a:xfrm>
        </p:spPr>
        <p:txBody>
          <a:bodyPr/>
          <a:lstStyle/>
          <a:p>
            <a:r>
              <a:rPr lang="en-US" dirty="0"/>
              <a:t>Sample footer text</a:t>
            </a:r>
            <a:endParaRPr lang="en-US" dirty="0"/>
          </a:p>
        </p:txBody>
      </p:sp>
      <p:sp>
        <p:nvSpPr>
          <p:cNvPr id="5" name="Slide Number Placeholder 4"/>
          <p:cNvSpPr>
            <a:spLocks noGrp="1"/>
          </p:cNvSpPr>
          <p:nvPr>
            <p:ph type="sldNum" sz="quarter" idx="14"/>
          </p:nvPr>
        </p:nvSpPr>
        <p:spPr/>
        <p:txBody>
          <a:bodyPr/>
          <a:lstStyle/>
          <a:p>
            <a:fld id="{294A09A9-5501-47C1-A89A-A340965A2BE2}"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cxnSp>
        <p:nvCxnSpPr>
          <p:cNvPr id="18" name="Straight Connector 17"/>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panose="020F0502020204030204"/>
              </a:rPr>
              <a:t>Click to edit master text style</a:t>
            </a:r>
            <a:endParaRPr lang="en-US" sz="1800" dirty="0">
              <a:cs typeface="Calibri" panose="020F0502020204030204"/>
            </a:endParaRPr>
          </a:p>
        </p:txBody>
      </p:sp>
      <p:sp>
        <p:nvSpPr>
          <p:cNvPr id="4" name="Graphic 13"/>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p:cNvSpPr>
            <a:spLocks noGrp="1"/>
          </p:cNvSpPr>
          <p:nvPr>
            <p:ph type="ftr" sz="quarter" idx="13"/>
          </p:nvPr>
        </p:nvSpPr>
        <p:spPr>
          <a:xfrm rot="16200000">
            <a:off x="9812116" y="1591485"/>
            <a:ext cx="3548094" cy="365125"/>
          </a:xfrm>
        </p:spPr>
        <p:txBody>
          <a:bodyPr/>
          <a:lstStyle/>
          <a:p>
            <a:r>
              <a:rPr lang="en-US" dirty="0"/>
              <a:t>Sample footer text</a:t>
            </a:r>
            <a:endParaRPr lang="en-US" dirty="0"/>
          </a:p>
        </p:txBody>
      </p:sp>
      <p:sp>
        <p:nvSpPr>
          <p:cNvPr id="19" name="Slide Number Placeholder 4"/>
          <p:cNvSpPr>
            <a:spLocks noGrp="1"/>
          </p:cNvSpPr>
          <p:nvPr>
            <p:ph type="sldNum" sz="quarter" idx="14"/>
          </p:nvPr>
        </p:nvSpPr>
        <p:spPr>
          <a:xfrm>
            <a:off x="8610600" y="6356350"/>
            <a:ext cx="2743200" cy="365125"/>
          </a:xfrm>
        </p:spPr>
        <p:txBody>
          <a:bodyPr/>
          <a:lstStyle/>
          <a:p>
            <a:fld id="{294A09A9-5501-47C1-A89A-A340965A2BE2}"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endParaRPr lang="en-US" dirty="0"/>
          </a:p>
        </p:txBody>
      </p:sp>
      <p:sp>
        <p:nvSpPr>
          <p:cNvPr id="13" name="Text Placeholder 3"/>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endParaRPr lang="en-US" sz="2000" kern="1200">
              <a:solidFill>
                <a:srgbClr val="FFFFFF"/>
              </a:solidFill>
              <a:latin typeface="+mn-lt"/>
              <a:ea typeface="+mn-ea"/>
              <a:cs typeface="+mn-cs"/>
            </a:endParaRPr>
          </a:p>
        </p:txBody>
      </p:sp>
      <p:cxnSp>
        <p:nvCxnSpPr>
          <p:cNvPr id="6" name="Straight Connector 5"/>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3" name="Rectangle 12"/>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panose="020F0502020204030204"/>
              </a:rPr>
              <a:t>Click to edit master text style</a:t>
            </a:r>
            <a:endParaRPr lang="en-US" sz="1800" dirty="0">
              <a:cs typeface="Calibri" panose="020F0502020204030204"/>
            </a:endParaRPr>
          </a:p>
        </p:txBody>
      </p:sp>
      <p:cxnSp>
        <p:nvCxnSpPr>
          <p:cNvPr id="18" name="Straight Connector 17"/>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p:cNvSpPr>
            <a:spLocks noGrp="1"/>
          </p:cNvSpPr>
          <p:nvPr>
            <p:ph type="ftr" sz="quarter" idx="13"/>
          </p:nvPr>
        </p:nvSpPr>
        <p:spPr>
          <a:xfrm rot="16200000">
            <a:off x="9812116" y="1591485"/>
            <a:ext cx="3548094" cy="365125"/>
          </a:xfrm>
        </p:spPr>
        <p:txBody>
          <a:bodyPr/>
          <a:lstStyle/>
          <a:p>
            <a:r>
              <a:rPr lang="en-US" dirty="0"/>
              <a:t>Sample footer text</a:t>
            </a:r>
            <a:endParaRPr lang="en-US" dirty="0"/>
          </a:p>
        </p:txBody>
      </p:sp>
      <p:sp>
        <p:nvSpPr>
          <p:cNvPr id="12" name="Slide Number Placeholder 4"/>
          <p:cNvSpPr>
            <a:spLocks noGrp="1"/>
          </p:cNvSpPr>
          <p:nvPr>
            <p:ph type="sldNum" sz="quarter" idx="14"/>
          </p:nvPr>
        </p:nvSpPr>
        <p:spPr>
          <a:xfrm>
            <a:off x="8610600" y="6356350"/>
            <a:ext cx="2743200" cy="365125"/>
          </a:xfrm>
        </p:spPr>
        <p:txBody>
          <a:bodyPr/>
          <a:lstStyle/>
          <a:p>
            <a:fld id="{294A09A9-5501-47C1-A89A-A340965A2BE2}" type="slidenum">
              <a:rPr lang="en-US" smtClean="0"/>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p:cNvSpPr>
            <a:spLocks noGrp="1"/>
          </p:cNvSpPr>
          <p:nvPr>
            <p:ph type="body" sz="quarter" idx="17" hasCustomPrompt="1"/>
          </p:nvPr>
        </p:nvSpPr>
        <p:spPr>
          <a:xfrm>
            <a:off x="578724" y="5017734"/>
            <a:ext cx="2286000" cy="350292"/>
          </a:xfrm>
        </p:spPr>
        <p:txBody>
          <a:bodyPr>
            <a:noAutofit/>
          </a:bodyPr>
          <a:lstStyle>
            <a:lvl1pPr marL="3683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endParaRPr lang="en-US" dirty="0"/>
          </a:p>
        </p:txBody>
      </p:sp>
      <p:sp>
        <p:nvSpPr>
          <p:cNvPr id="22" name="Text Placeholder 27"/>
          <p:cNvSpPr>
            <a:spLocks noGrp="1"/>
          </p:cNvSpPr>
          <p:nvPr>
            <p:ph type="body" sz="quarter" idx="18"/>
          </p:nvPr>
        </p:nvSpPr>
        <p:spPr>
          <a:xfrm>
            <a:off x="578724" y="5352052"/>
            <a:ext cx="2286000" cy="350292"/>
          </a:xfrm>
        </p:spPr>
        <p:txBody>
          <a:bodyPr>
            <a:noAutofit/>
          </a:bodyPr>
          <a:lstStyle>
            <a:lvl1pPr marL="3683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endParaRPr lang="en-US"/>
          </a:p>
        </p:txBody>
      </p:sp>
      <p:sp>
        <p:nvSpPr>
          <p:cNvPr id="23" name="Text Placeholder 27"/>
          <p:cNvSpPr>
            <a:spLocks noGrp="1"/>
          </p:cNvSpPr>
          <p:nvPr>
            <p:ph type="body" sz="quarter" idx="19" hasCustomPrompt="1"/>
          </p:nvPr>
        </p:nvSpPr>
        <p:spPr>
          <a:xfrm>
            <a:off x="3494908" y="5017734"/>
            <a:ext cx="2286000" cy="350292"/>
          </a:xfrm>
        </p:spPr>
        <p:txBody>
          <a:bodyPr>
            <a:noAutofit/>
          </a:bodyPr>
          <a:lstStyle>
            <a:lvl1pPr marL="3683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830" lvl="0" indent="0" algn="ctr" defTabSz="914400" rtl="0" eaLnBrk="1" latinLnBrk="0" hangingPunct="1">
              <a:lnSpc>
                <a:spcPct val="90000"/>
              </a:lnSpc>
              <a:spcBef>
                <a:spcPts val="1000"/>
              </a:spcBef>
              <a:buFont typeface="Arial" panose="020B0604020202020204" pitchFamily="34" charset="0"/>
              <a:buNone/>
            </a:pPr>
            <a:r>
              <a:rPr lang="en-US" dirty="0"/>
              <a:t>CLICK TO EDIT</a:t>
            </a:r>
            <a:endParaRPr lang="en-US" dirty="0"/>
          </a:p>
        </p:txBody>
      </p:sp>
      <p:sp>
        <p:nvSpPr>
          <p:cNvPr id="24" name="Text Placeholder 27"/>
          <p:cNvSpPr>
            <a:spLocks noGrp="1"/>
          </p:cNvSpPr>
          <p:nvPr>
            <p:ph type="body" sz="quarter" idx="20"/>
          </p:nvPr>
        </p:nvSpPr>
        <p:spPr>
          <a:xfrm>
            <a:off x="3494908" y="5352052"/>
            <a:ext cx="2286000" cy="350292"/>
          </a:xfrm>
        </p:spPr>
        <p:txBody>
          <a:bodyPr>
            <a:noAutofit/>
          </a:bodyPr>
          <a:lstStyle>
            <a:lvl1pPr marL="3683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endParaRPr lang="en-US"/>
          </a:p>
        </p:txBody>
      </p:sp>
      <p:sp>
        <p:nvSpPr>
          <p:cNvPr id="25" name="Text Placeholder 27"/>
          <p:cNvSpPr>
            <a:spLocks noGrp="1"/>
          </p:cNvSpPr>
          <p:nvPr>
            <p:ph type="body" sz="quarter" idx="21" hasCustomPrompt="1"/>
          </p:nvPr>
        </p:nvSpPr>
        <p:spPr>
          <a:xfrm>
            <a:off x="6410378" y="5017734"/>
            <a:ext cx="2286000" cy="350292"/>
          </a:xfrm>
        </p:spPr>
        <p:txBody>
          <a:bodyPr>
            <a:noAutofit/>
          </a:bodyPr>
          <a:lstStyle>
            <a:lvl1pPr marL="3683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830" lvl="0" indent="0" algn="ctr" defTabSz="914400" rtl="0" eaLnBrk="1" latinLnBrk="0" hangingPunct="1">
              <a:lnSpc>
                <a:spcPct val="90000"/>
              </a:lnSpc>
              <a:spcBef>
                <a:spcPts val="1000"/>
              </a:spcBef>
              <a:buFont typeface="Arial" panose="020B0604020202020204" pitchFamily="34" charset="0"/>
              <a:buNone/>
            </a:pPr>
            <a:r>
              <a:rPr lang="en-US" dirty="0"/>
              <a:t>CLICK TO EDIT</a:t>
            </a:r>
            <a:endParaRPr lang="en-US" dirty="0"/>
          </a:p>
        </p:txBody>
      </p:sp>
      <p:sp>
        <p:nvSpPr>
          <p:cNvPr id="26" name="Text Placeholder 27"/>
          <p:cNvSpPr>
            <a:spLocks noGrp="1"/>
          </p:cNvSpPr>
          <p:nvPr>
            <p:ph type="body" sz="quarter" idx="22"/>
          </p:nvPr>
        </p:nvSpPr>
        <p:spPr>
          <a:xfrm>
            <a:off x="6410378" y="5352052"/>
            <a:ext cx="2286000" cy="350292"/>
          </a:xfrm>
        </p:spPr>
        <p:txBody>
          <a:bodyPr>
            <a:noAutofit/>
          </a:bodyPr>
          <a:lstStyle>
            <a:lvl1pPr marL="3683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endParaRPr lang="en-US"/>
          </a:p>
        </p:txBody>
      </p:sp>
      <p:sp>
        <p:nvSpPr>
          <p:cNvPr id="27" name="Text Placeholder 27"/>
          <p:cNvSpPr>
            <a:spLocks noGrp="1"/>
          </p:cNvSpPr>
          <p:nvPr>
            <p:ph type="body" sz="quarter" idx="23" hasCustomPrompt="1"/>
          </p:nvPr>
        </p:nvSpPr>
        <p:spPr>
          <a:xfrm>
            <a:off x="9325847" y="5017734"/>
            <a:ext cx="2285999" cy="350292"/>
          </a:xfrm>
        </p:spPr>
        <p:txBody>
          <a:bodyPr>
            <a:noAutofit/>
          </a:bodyPr>
          <a:lstStyle>
            <a:lvl1pPr marL="3683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830" lvl="0" indent="0" algn="ctr" defTabSz="914400" rtl="0" eaLnBrk="1" latinLnBrk="0" hangingPunct="1">
              <a:lnSpc>
                <a:spcPct val="90000"/>
              </a:lnSpc>
              <a:spcBef>
                <a:spcPts val="1000"/>
              </a:spcBef>
              <a:buFont typeface="Arial" panose="020B0604020202020204" pitchFamily="34" charset="0"/>
              <a:buNone/>
            </a:pPr>
            <a:r>
              <a:rPr lang="en-US" dirty="0"/>
              <a:t>CLICK TO EDIT</a:t>
            </a:r>
            <a:endParaRPr lang="en-US" dirty="0"/>
          </a:p>
        </p:txBody>
      </p:sp>
      <p:sp>
        <p:nvSpPr>
          <p:cNvPr id="28" name="Text Placeholder 27"/>
          <p:cNvSpPr>
            <a:spLocks noGrp="1"/>
          </p:cNvSpPr>
          <p:nvPr>
            <p:ph type="body" sz="quarter" idx="24"/>
          </p:nvPr>
        </p:nvSpPr>
        <p:spPr>
          <a:xfrm>
            <a:off x="9325847" y="5352052"/>
            <a:ext cx="2285999" cy="350292"/>
          </a:xfrm>
        </p:spPr>
        <p:txBody>
          <a:bodyPr>
            <a:noAutofit/>
          </a:bodyPr>
          <a:lstStyle>
            <a:lvl1pPr marL="3683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endParaRPr lang="en-US"/>
          </a:p>
        </p:txBody>
      </p:sp>
      <p:sp>
        <p:nvSpPr>
          <p:cNvPr id="3" name="Date Placeholder 2"/>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lvl1pPr>
              <a:defRPr/>
            </a:lvl1p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fld>
            <a:endParaRPr lang="en-US" dirty="0"/>
          </a:p>
        </p:txBody>
      </p:sp>
      <p:cxnSp>
        <p:nvCxnSpPr>
          <p:cNvPr id="10" name="Straight Connector 9"/>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12" name="Content Placeholder 5"/>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7" name="Straight Connector 16"/>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endParaRPr lang="en-US"/>
          </a:p>
        </p:txBody>
      </p:sp>
      <p:sp>
        <p:nvSpPr>
          <p:cNvPr id="10" name="Picture Placeholder 9"/>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p:cNvSpPr>
            <a:spLocks noGrp="1"/>
          </p:cNvSpPr>
          <p:nvPr>
            <p:ph type="dt" sz="half" idx="16"/>
          </p:nvPr>
        </p:nvSpPr>
        <p:spPr/>
        <p:txBody>
          <a:bodyPr/>
          <a:lstStyle/>
          <a:p>
            <a:r>
              <a:rPr lang="en-US"/>
              <a:t>20xx</a:t>
            </a:r>
            <a:endParaRPr lang="en-US" dirty="0"/>
          </a:p>
        </p:txBody>
      </p:sp>
      <p:sp>
        <p:nvSpPr>
          <p:cNvPr id="4" name="Footer Placeholder 3"/>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p:cNvSpPr>
            <a:spLocks noGrp="1"/>
          </p:cNvSpPr>
          <p:nvPr>
            <p:ph type="sldNum" sz="quarter" idx="18"/>
          </p:nvPr>
        </p:nvSpPr>
        <p:spPr/>
        <p:txBody>
          <a:bodyPr/>
          <a:lstStyle/>
          <a:p>
            <a:fld id="{294A09A9-5501-47C1-A89A-A340965A2BE2}" type="slidenum">
              <a:rPr lang="en-US" smtClean="0"/>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endParaRPr lang="en-US"/>
          </a:p>
        </p:txBody>
      </p:sp>
      <p:sp>
        <p:nvSpPr>
          <p:cNvPr id="17" name="Picture Placeholder 16"/>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fld>
            <a:endParaRPr lang="en-US" dirty="0"/>
          </a:p>
        </p:txBody>
      </p:sp>
      <p:cxnSp>
        <p:nvCxnSpPr>
          <p:cNvPr id="30" name="Straight Connector 29"/>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Sample footer text</a:t>
            </a:r>
            <a:endParaRPr lang="en-US" dirty="0"/>
          </a:p>
        </p:txBody>
      </p:sp>
      <p:sp>
        <p:nvSpPr>
          <p:cNvPr id="5" name="Slide Number Placeholder 4"/>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Sample footer text</a:t>
            </a:r>
            <a:endParaRPr lang="en-US" dirty="0"/>
          </a:p>
        </p:txBody>
      </p:sp>
      <p:sp>
        <p:nvSpPr>
          <p:cNvPr id="4" name="Slide Number Placeholder 3"/>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6399212" y="5883275"/>
            <a:ext cx="914400" cy="365125"/>
          </a:xfrm>
        </p:spPr>
        <p:txBody>
          <a:bodyPr/>
          <a:lstStyle/>
          <a:p>
            <a:r>
              <a:rPr lang="en-US"/>
              <a:t>20xx</a:t>
            </a:r>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Sample footer text</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294A09A9-5501-47C1-A89A-A340965A2BE2}" type="slidenum">
              <a:rPr lang="en-US" smtClean="0"/>
            </a:fld>
            <a:endParaRPr 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20xx</a:t>
            </a:r>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Sample footer text</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94A09A9-5501-47C1-A89A-A340965A2BE2}"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panose="020B0604020202020204"/>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panose="020B0604020202020204"/>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panose="020B0604020202020204"/>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panose="020B0604020202020204"/>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panose="020B0604020202020204"/>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7.jpe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6780" y="74930"/>
            <a:ext cx="7838440" cy="1565910"/>
          </a:xfrm>
        </p:spPr>
        <p:txBody>
          <a:bodyPr>
            <a:normAutofit/>
          </a:bodyPr>
          <a:lstStyle/>
          <a:p>
            <a:pPr algn="ctr"/>
            <a:r>
              <a:rPr lang="en-US" sz="5400" dirty="0">
                <a:ln w="9525">
                  <a:solidFill>
                    <a:schemeClr val="bg1"/>
                  </a:solidFill>
                  <a:prstDash val="solid"/>
                </a:ln>
                <a:solidFill>
                  <a:schemeClr val="tx1"/>
                </a:solidFill>
                <a:effectLst>
                  <a:outerShdw blurRad="12700" dist="38100" dir="2700000" algn="tl" rotWithShape="0">
                    <a:schemeClr val="bg1">
                      <a:lumMod val="50000"/>
                    </a:schemeClr>
                  </a:outerShdw>
                </a:effectLst>
                <a:highlight>
                  <a:srgbClr val="808080"/>
                </a:highlight>
                <a:latin typeface="Times New Roman" panose="02020603050405020304" pitchFamily="18" charset="0"/>
                <a:cs typeface="Times New Roman" panose="02020603050405020304" pitchFamily="18" charset="0"/>
              </a:rPr>
              <a:t>Topic : HR ANALYTICS</a:t>
            </a:r>
            <a:endParaRPr lang="en-US" sz="5400" dirty="0">
              <a:ln w="9525">
                <a:solidFill>
                  <a:schemeClr val="bg1"/>
                </a:solidFill>
                <a:prstDash val="solid"/>
              </a:ln>
              <a:solidFill>
                <a:schemeClr val="tx1"/>
              </a:solidFill>
              <a:effectLst>
                <a:outerShdw blurRad="12700" dist="38100" dir="2700000" algn="tl" rotWithShape="0">
                  <a:schemeClr val="bg1">
                    <a:lumMod val="50000"/>
                  </a:schemeClr>
                </a:outerShdw>
              </a:effectLst>
              <a:highlight>
                <a:srgbClr val="808080"/>
              </a:highlight>
              <a:latin typeface="Times New Roman" panose="02020603050405020304" pitchFamily="18" charset="0"/>
              <a:cs typeface="Times New Roman" panose="02020603050405020304" pitchFamily="18" charset="0"/>
            </a:endParaRPr>
          </a:p>
        </p:txBody>
      </p:sp>
      <p:pic>
        <p:nvPicPr>
          <p:cNvPr id="5" name="Picture Placeholder 5" descr="Man in a safety vest looking up at a wall of stacked shipping containers. "/>
          <p:cNvPicPr>
            <a:picLocks noGrp="1" noChangeAspect="1"/>
          </p:cNvPicPr>
          <p:nvPr>
            <p:ph sz="half" idx="2"/>
          </p:nvPr>
        </p:nvPicPr>
        <p:blipFill rotWithShape="1">
          <a:blip r:embed="rId1" cstate="screen">
            <a:alphaModFix amt="51000"/>
            <a:duotone>
              <a:schemeClr val="accent2">
                <a:shade val="45000"/>
                <a:satMod val="135000"/>
              </a:schemeClr>
              <a:prstClr val="white"/>
            </a:duotone>
            <a:extLst>
              <a:ext uri="{28A0092B-C50C-407E-A947-70E740481C1C}">
                <a14:useLocalDpi xmlns:a14="http://schemas.microsoft.com/office/drawing/2010/main" val="0"/>
              </a:ext>
            </a:extLst>
          </a:blip>
          <a:srcRect t="21" b="21"/>
          <a:stretch>
            <a:fillRect/>
          </a:stretch>
        </p:blipFill>
        <p:spPr>
          <a:xfrm>
            <a:off x="7080250" y="2126615"/>
            <a:ext cx="4601845" cy="3507740"/>
          </a:xfrm>
          <a:effectLst>
            <a:outerShdw blurRad="76200" dir="13500000" sy="23000" kx="1200000" algn="br" rotWithShape="0">
              <a:prstClr val="black">
                <a:alpha val="20000"/>
              </a:prstClr>
            </a:outerShdw>
          </a:effectLst>
        </p:spPr>
      </p:pic>
      <p:pic>
        <p:nvPicPr>
          <p:cNvPr id="103" name="Content Placeholder 102"/>
          <p:cNvPicPr>
            <a:picLocks noGrp="1" noChangeAspect="1"/>
          </p:cNvPicPr>
          <p:nvPr>
            <p:ph sz="half" idx="1"/>
          </p:nvPr>
        </p:nvPicPr>
        <p:blipFill>
          <a:blip r:embed="rId2"/>
          <a:stretch>
            <a:fillRect/>
          </a:stretch>
        </p:blipFill>
        <p:spPr>
          <a:xfrm>
            <a:off x="454660" y="2126615"/>
            <a:ext cx="5434330" cy="3507740"/>
          </a:xfrm>
          <a:prstGeom prst="rect">
            <a:avLst/>
          </a:prstGeom>
          <a:noFill/>
          <a:ln w="9525">
            <a:noFill/>
          </a:ln>
          <a:effectLst>
            <a:outerShdw blurRad="76200" dir="18900000" sy="23000" kx="-1200000" algn="bl" rotWithShape="0">
              <a:prstClr val="black">
                <a:alpha val="20000"/>
              </a:prstClr>
            </a:outerShdw>
          </a:effectLst>
        </p:spPr>
      </p:pic>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
        <p:nvSpPr>
          <p:cNvPr id="3" name="Text Box 2"/>
          <p:cNvSpPr txBox="1"/>
          <p:nvPr/>
        </p:nvSpPr>
        <p:spPr>
          <a:xfrm>
            <a:off x="337185" y="6120130"/>
            <a:ext cx="4064000" cy="594995"/>
          </a:xfrm>
          <a:prstGeom prst="rect">
            <a:avLst/>
          </a:prstGeom>
          <a:blipFill>
            <a:blip r:embed="rId3"/>
            <a:tile tx="0" ty="0" sx="100000" sy="100000" flip="none" algn="tl"/>
          </a:blipFill>
        </p:spPr>
        <p:txBody>
          <a:bodyPr wrap="square" rtlCol="0">
            <a:noAutofit/>
          </a:bodyPr>
          <a:p>
            <a:pPr algn="l"/>
            <a:r>
              <a:rPr lang="en-US" sz="2000"/>
              <a:t>Presenting by GROUP - 4</a:t>
            </a: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421342"/>
            <a:ext cx="9905998" cy="779929"/>
          </a:xfrm>
        </p:spPr>
        <p:txBody>
          <a:bodyPr>
            <a:noAutofit/>
          </a:bodyPr>
          <a:lstStyle/>
          <a:p>
            <a:pPr algn="ctr"/>
            <a:r>
              <a:rPr lang="en-IN" sz="2800" dirty="0">
                <a:solidFill>
                  <a:schemeClr val="tx1"/>
                </a:solidFill>
                <a:latin typeface="Calibri" panose="020F0502020204030204" charset="0"/>
                <a:cs typeface="Calibri" panose="020F0502020204030204" charset="0"/>
              </a:rPr>
              <a:t>Average Attrition rate for all Departments</a:t>
            </a:r>
            <a:br>
              <a:rPr lang="en-IN" sz="2800" dirty="0">
                <a:solidFill>
                  <a:schemeClr val="tx1"/>
                </a:solidFill>
                <a:latin typeface="Calibri" panose="020F0502020204030204" charset="0"/>
                <a:cs typeface="Calibri" panose="020F0502020204030204" charset="0"/>
              </a:rPr>
            </a:br>
            <a:endParaRPr lang="en-IN" sz="2800" dirty="0">
              <a:solidFill>
                <a:schemeClr val="tx1"/>
              </a:solidFill>
              <a:latin typeface="Calibri" panose="020F0502020204030204" charset="0"/>
              <a:cs typeface="Calibri" panose="020F0502020204030204" charset="0"/>
            </a:endParaRPr>
          </a:p>
        </p:txBody>
      </p:sp>
      <p:cxnSp>
        <p:nvCxnSpPr>
          <p:cNvPr id="6" name="Straight Connector 5"/>
          <p:cNvCxnSpPr>
            <a:stCxn id="4" idx="2"/>
          </p:cNvCxnSpPr>
          <p:nvPr/>
        </p:nvCxnSpPr>
        <p:spPr>
          <a:xfrm>
            <a:off x="6094412" y="120127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12" name="Chart 11"/>
          <p:cNvGraphicFramePr/>
          <p:nvPr/>
        </p:nvGraphicFramePr>
        <p:xfrm>
          <a:off x="207776" y="1967752"/>
          <a:ext cx="5689412" cy="3238730"/>
        </p:xfrm>
        <a:graphic>
          <a:graphicData uri="http://schemas.openxmlformats.org/drawingml/2006/chart">
            <c:chart xmlns:c="http://schemas.openxmlformats.org/drawingml/2006/chart" xmlns:r="http://schemas.openxmlformats.org/officeDocument/2006/relationships" r:id="rId1"/>
          </a:graphicData>
        </a:graphic>
      </p:graphicFrame>
      <p:sp>
        <p:nvSpPr>
          <p:cNvPr id="13" name="TextBox 12"/>
          <p:cNvSpPr txBox="1"/>
          <p:nvPr/>
        </p:nvSpPr>
        <p:spPr>
          <a:xfrm>
            <a:off x="6689911" y="1997839"/>
            <a:ext cx="3763588" cy="2861310"/>
          </a:xfrm>
          <a:prstGeom prst="rect">
            <a:avLst/>
          </a:prstGeom>
          <a:noFill/>
        </p:spPr>
        <p:txBody>
          <a:bodyPr wrap="square" rtlCol="0">
            <a:spAutoFit/>
          </a:bodyPr>
          <a:lstStyle/>
          <a:p>
            <a:r>
              <a:rPr lang="en-IN" sz="2000" dirty="0">
                <a:latin typeface="Calibri" panose="020F0502020204030204" charset="0"/>
                <a:cs typeface="Calibri" panose="020F0502020204030204" charset="0"/>
              </a:rPr>
              <a:t>This Visual shows the relationship  between each department and its attrition rate.</a:t>
            </a:r>
            <a:endParaRPr lang="en-IN" sz="2000" dirty="0">
              <a:latin typeface="Calibri" panose="020F0502020204030204" charset="0"/>
              <a:cs typeface="Calibri" panose="020F0502020204030204" charset="0"/>
            </a:endParaRPr>
          </a:p>
          <a:p>
            <a:r>
              <a:rPr lang="en-IN" sz="2000" dirty="0">
                <a:latin typeface="Calibri" panose="020F0502020204030204" charset="0"/>
                <a:cs typeface="Calibri" panose="020F0502020204030204" charset="0"/>
              </a:rPr>
              <a:t>From this result we can conclude that attrition rate is highest for research and development department where as lowest is for hardware department. </a:t>
            </a:r>
            <a:endParaRPr lang="en-IN" sz="2000" dirty="0">
              <a:latin typeface="Calibri" panose="020F0502020204030204" charset="0"/>
              <a:cs typeface="Calibri" panose="020F0502020204030204" charset="0"/>
            </a:endParaRPr>
          </a:p>
          <a:p>
            <a:endParaRPr lang="en-IN"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635946"/>
            <a:ext cx="9905998" cy="779929"/>
          </a:xfrm>
        </p:spPr>
        <p:txBody>
          <a:bodyPr>
            <a:normAutofit/>
          </a:bodyPr>
          <a:lstStyle/>
          <a:p>
            <a:r>
              <a:rPr lang="en-IN" dirty="0">
                <a:solidFill>
                  <a:schemeClr val="tx1"/>
                </a:solidFill>
                <a:latin typeface="Calibri" panose="020F0502020204030204" charset="0"/>
                <a:cs typeface="Calibri" panose="020F0502020204030204" charset="0"/>
              </a:rPr>
              <a:t>Insight from KPI - 1</a:t>
            </a:r>
            <a:endParaRPr lang="en-IN" dirty="0">
              <a:solidFill>
                <a:schemeClr val="tx1"/>
              </a:solidFill>
              <a:latin typeface="Calibri" panose="020F0502020204030204" charset="0"/>
              <a:cs typeface="Calibri" panose="020F0502020204030204" charset="0"/>
            </a:endParaRPr>
          </a:p>
        </p:txBody>
      </p:sp>
      <p:sp>
        <p:nvSpPr>
          <p:cNvPr id="13" name="TextBox 12"/>
          <p:cNvSpPr txBox="1"/>
          <p:nvPr/>
        </p:nvSpPr>
        <p:spPr>
          <a:xfrm>
            <a:off x="1141730" y="1924685"/>
            <a:ext cx="9681210" cy="2163445"/>
          </a:xfrm>
          <a:prstGeom prst="rect">
            <a:avLst/>
          </a:prstGeom>
          <a:noFill/>
        </p:spPr>
        <p:txBody>
          <a:bodyPr wrap="square" rtlCol="0">
            <a:noAutofit/>
          </a:bodyPr>
          <a:lstStyle/>
          <a:p>
            <a:r>
              <a:rPr lang="en-US" sz="2000" dirty="0">
                <a:latin typeface="Calibri" panose="020F0502020204030204" charset="0"/>
                <a:cs typeface="Calibri" panose="020F0502020204030204" charset="0"/>
              </a:rPr>
              <a:t>We can definitely state that the attrition rate of employees for each department is around 50%, indicating that the attrition rate of employees is independent of departments.</a:t>
            </a:r>
            <a:endParaRPr lang="en-US" sz="2000" dirty="0">
              <a:latin typeface="Calibri" panose="020F0502020204030204" charset="0"/>
              <a:cs typeface="Calibri" panose="020F0502020204030204" charset="0"/>
            </a:endParaRPr>
          </a:p>
          <a:p>
            <a:r>
              <a:rPr lang="en-US" sz="2000" dirty="0">
                <a:latin typeface="Calibri" panose="020F0502020204030204" charset="0"/>
                <a:cs typeface="Calibri" panose="020F0502020204030204" charset="0"/>
              </a:rPr>
              <a:t>As a result, over half of all employees are quitting the organization, regardless of department. We may deduce from this visualization that we must implement strong measures to reduce attrition and boost staff retention in order to balance the company's growth and talent.</a:t>
            </a:r>
            <a:endParaRPr lang="en-US"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3288" y="260351"/>
            <a:ext cx="9905998" cy="966508"/>
          </a:xfrm>
        </p:spPr>
        <p:txBody>
          <a:bodyPr>
            <a:normAutofit/>
          </a:bodyPr>
          <a:lstStyle/>
          <a:p>
            <a:pPr algn="ctr"/>
            <a:r>
              <a:rPr lang="en-IN" sz="2800" dirty="0">
                <a:solidFill>
                  <a:schemeClr val="tx1"/>
                </a:solidFill>
                <a:latin typeface="Calibri" panose="020F0502020204030204" charset="0"/>
                <a:cs typeface="Calibri" panose="020F0502020204030204" charset="0"/>
              </a:rPr>
              <a:t>Average Hourly rate of Male Research Scientist</a:t>
            </a:r>
            <a:endParaRPr lang="en-IN" sz="2800" dirty="0">
              <a:solidFill>
                <a:schemeClr val="tx1"/>
              </a:solidFill>
              <a:latin typeface="Calibri" panose="020F0502020204030204" charset="0"/>
              <a:cs typeface="Calibri" panose="020F0502020204030204" charset="0"/>
            </a:endParaRPr>
          </a:p>
        </p:txBody>
      </p:sp>
      <p:cxnSp>
        <p:nvCxnSpPr>
          <p:cNvPr id="6" name="Straight Connector 5"/>
          <p:cNvCxnSpPr/>
          <p:nvPr/>
        </p:nvCxnSpPr>
        <p:spPr>
          <a:xfrm>
            <a:off x="5734989" y="1366818"/>
            <a:ext cx="1588" cy="502154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318226" y="2228631"/>
            <a:ext cx="3763588" cy="1630045"/>
          </a:xfrm>
          <a:prstGeom prst="rect">
            <a:avLst/>
          </a:prstGeom>
          <a:noFill/>
        </p:spPr>
        <p:txBody>
          <a:bodyPr wrap="square" rtlCol="0">
            <a:spAutoFit/>
          </a:bodyPr>
          <a:lstStyle/>
          <a:p>
            <a:r>
              <a:rPr lang="en-IN" sz="2000" dirty="0">
                <a:latin typeface="Calibri" panose="020F0502020204030204" charset="0"/>
                <a:cs typeface="Calibri" panose="020F0502020204030204" charset="0"/>
              </a:rPr>
              <a:t>Insights: </a:t>
            </a:r>
            <a:endParaRPr lang="en-IN" sz="2000" dirty="0">
              <a:latin typeface="Calibri" panose="020F0502020204030204" charset="0"/>
              <a:cs typeface="Calibri" panose="020F0502020204030204" charset="0"/>
            </a:endParaRPr>
          </a:p>
          <a:p>
            <a:r>
              <a:rPr lang="en-IN" sz="2000" dirty="0">
                <a:latin typeface="Calibri" panose="020F0502020204030204" charset="0"/>
                <a:cs typeface="Calibri" panose="020F0502020204030204" charset="0"/>
              </a:rPr>
              <a:t>This KPI card Is to find out the average hourly rate of male research scientist which is shown In the given card  i.e. </a:t>
            </a:r>
            <a:r>
              <a:rPr lang="en-IN" sz="2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charset="0"/>
                <a:cs typeface="Calibri" panose="020F0502020204030204" charset="0"/>
              </a:rPr>
              <a:t>114.45 </a:t>
            </a:r>
            <a:endParaRPr lang="en-IN" sz="2000"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charset="0"/>
              <a:cs typeface="Calibri" panose="020F0502020204030204" charset="0"/>
            </a:endParaRPr>
          </a:p>
        </p:txBody>
      </p:sp>
      <p:pic>
        <p:nvPicPr>
          <p:cNvPr id="3" name="Picture 2"/>
          <p:cNvPicPr>
            <a:picLocks noChangeAspect="1"/>
          </p:cNvPicPr>
          <p:nvPr/>
        </p:nvPicPr>
        <p:blipFill>
          <a:blip r:embed="rId1"/>
          <a:stretch>
            <a:fillRect/>
          </a:stretch>
        </p:blipFill>
        <p:spPr>
          <a:xfrm>
            <a:off x="1676346" y="2420987"/>
            <a:ext cx="2900704" cy="1603958"/>
          </a:xfrm>
          <a:prstGeom prst="rect">
            <a:avLst/>
          </a:prstGeom>
        </p:spPr>
      </p:pic>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3288" y="260351"/>
            <a:ext cx="9905998" cy="966508"/>
          </a:xfrm>
        </p:spPr>
        <p:txBody>
          <a:bodyPr>
            <a:normAutofit/>
          </a:bodyPr>
          <a:lstStyle/>
          <a:p>
            <a:pPr algn="ctr"/>
            <a:r>
              <a:rPr lang="en-IN" sz="2800" dirty="0">
                <a:solidFill>
                  <a:schemeClr val="tx1"/>
                </a:solidFill>
                <a:latin typeface="Calibri" panose="020F0502020204030204" charset="0"/>
                <a:cs typeface="Calibri" panose="020F0502020204030204" charset="0"/>
              </a:rPr>
              <a:t>Attrition rate vs monthly income stats</a:t>
            </a:r>
            <a:endParaRPr lang="en-IN" sz="2800" dirty="0">
              <a:solidFill>
                <a:schemeClr val="tx1"/>
              </a:solidFill>
              <a:latin typeface="Calibri" panose="020F0502020204030204" charset="0"/>
              <a:cs typeface="Calibri" panose="020F0502020204030204" charset="0"/>
            </a:endParaRPr>
          </a:p>
        </p:txBody>
      </p:sp>
      <p:cxnSp>
        <p:nvCxnSpPr>
          <p:cNvPr id="6" name="Straight Connector 5"/>
          <p:cNvCxnSpPr>
            <a:stCxn id="4" idx="2"/>
          </p:cNvCxnSpPr>
          <p:nvPr/>
        </p:nvCxnSpPr>
        <p:spPr>
          <a:xfrm>
            <a:off x="5856287" y="1226859"/>
            <a:ext cx="1588" cy="502154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548304" y="2413336"/>
            <a:ext cx="3763588" cy="1938020"/>
          </a:xfrm>
          <a:prstGeom prst="rect">
            <a:avLst/>
          </a:prstGeom>
          <a:noFill/>
        </p:spPr>
        <p:txBody>
          <a:bodyPr wrap="square" rtlCol="0">
            <a:spAutoFit/>
          </a:bodyPr>
          <a:lstStyle/>
          <a:p>
            <a:r>
              <a:rPr lang="en-IN" sz="2000" dirty="0">
                <a:latin typeface="Calibri" panose="020F0502020204030204" charset="0"/>
                <a:cs typeface="Calibri" panose="020F0502020204030204" charset="0"/>
              </a:rPr>
              <a:t>This visual is about to fetch data for attrition rate vs monthly income stats for that there is a monthly income range.</a:t>
            </a:r>
            <a:endParaRPr lang="en-IN" sz="2000" dirty="0">
              <a:latin typeface="Calibri" panose="020F0502020204030204" charset="0"/>
              <a:cs typeface="Calibri" panose="020F0502020204030204" charset="0"/>
            </a:endParaRPr>
          </a:p>
          <a:p>
            <a:r>
              <a:rPr lang="en-IN" sz="2000" dirty="0">
                <a:latin typeface="Calibri" panose="020F0502020204030204" charset="0"/>
                <a:cs typeface="Calibri" panose="020F0502020204030204" charset="0"/>
              </a:rPr>
              <a:t>Additionally this also indicates the active employees against attrition.</a:t>
            </a:r>
            <a:endParaRPr lang="en-IN" sz="2000" dirty="0">
              <a:latin typeface="Calibri" panose="020F0502020204030204" charset="0"/>
              <a:cs typeface="Calibri" panose="020F0502020204030204" charset="0"/>
            </a:endParaRPr>
          </a:p>
        </p:txBody>
      </p:sp>
      <p:graphicFrame>
        <p:nvGraphicFramePr>
          <p:cNvPr id="2" name="Chart 1"/>
          <p:cNvGraphicFramePr/>
          <p:nvPr/>
        </p:nvGraphicFramePr>
        <p:xfrm>
          <a:off x="539169" y="1784816"/>
          <a:ext cx="4964111" cy="3288367"/>
        </p:xfrm>
        <a:graphic>
          <a:graphicData uri="http://schemas.openxmlformats.org/drawingml/2006/chart">
            <c:chart xmlns:c="http://schemas.openxmlformats.org/drawingml/2006/chart" xmlns:r="http://schemas.openxmlformats.org/officeDocument/2006/relationships" r:id="rId1"/>
          </a:graphicData>
        </a:graphic>
      </p:graphicFrame>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7740" y="850550"/>
            <a:ext cx="9905998" cy="779929"/>
          </a:xfrm>
        </p:spPr>
        <p:txBody>
          <a:bodyPr>
            <a:normAutofit/>
          </a:bodyPr>
          <a:lstStyle/>
          <a:p>
            <a:r>
              <a:rPr lang="en-IN" dirty="0">
                <a:solidFill>
                  <a:schemeClr val="tx1"/>
                </a:solidFill>
                <a:latin typeface="Calibri" panose="020F0502020204030204" charset="0"/>
                <a:cs typeface="Calibri" panose="020F0502020204030204" charset="0"/>
              </a:rPr>
              <a:t>Insight from KPI - 3</a:t>
            </a:r>
            <a:endParaRPr lang="en-IN" dirty="0">
              <a:solidFill>
                <a:schemeClr val="tx1"/>
              </a:solidFill>
              <a:latin typeface="Calibri" panose="020F0502020204030204" charset="0"/>
              <a:cs typeface="Calibri" panose="020F0502020204030204" charset="0"/>
            </a:endParaRPr>
          </a:p>
        </p:txBody>
      </p:sp>
      <p:sp>
        <p:nvSpPr>
          <p:cNvPr id="13" name="TextBox 12"/>
          <p:cNvSpPr txBox="1"/>
          <p:nvPr/>
        </p:nvSpPr>
        <p:spPr>
          <a:xfrm>
            <a:off x="967740" y="2111375"/>
            <a:ext cx="9681210" cy="2401570"/>
          </a:xfrm>
          <a:prstGeom prst="rect">
            <a:avLst/>
          </a:prstGeom>
          <a:noFill/>
        </p:spPr>
        <p:txBody>
          <a:bodyPr wrap="square" rtlCol="0">
            <a:noAutofit/>
          </a:bodyPr>
          <a:lstStyle/>
          <a:p>
            <a:r>
              <a:rPr lang="en-IN" altLang="en-US" sz="2000" dirty="0">
                <a:latin typeface="Calibri" panose="020F0502020204030204" charset="0"/>
                <a:cs typeface="Calibri" panose="020F0502020204030204" charset="0"/>
              </a:rPr>
              <a:t>In this visual we have created income ranges on the basis of data and from our analysis and visualization we have conclude that between the income range of 30k to 45k the engagement of attrition and active employees are more as compared to other income ranges.</a:t>
            </a:r>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As per our analysis we cannot say that the attrition cause is because of incomes distribution of employees.  </a:t>
            </a:r>
            <a:endParaRPr lang="en-IN" altLang="en-US" sz="2000" dirty="0">
              <a:latin typeface="Calibri" panose="020F0502020204030204" charset="0"/>
              <a:cs typeface="Calibri" panose="020F0502020204030204" charset="0"/>
            </a:endParaRPr>
          </a:p>
          <a:p>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  </a:t>
            </a:r>
            <a:endParaRPr lang="en-IN" altLang="en-US"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6325" y="269240"/>
            <a:ext cx="9988550" cy="860425"/>
          </a:xfrm>
        </p:spPr>
        <p:txBody>
          <a:bodyPr>
            <a:noAutofit/>
          </a:bodyPr>
          <a:lstStyle/>
          <a:p>
            <a:pPr algn="ctr"/>
            <a:r>
              <a:rPr lang="en-IN" sz="2800" dirty="0">
                <a:solidFill>
                  <a:schemeClr val="tx1"/>
                </a:solidFill>
                <a:latin typeface="Calibri" panose="020F0502020204030204" charset="0"/>
                <a:cs typeface="Calibri" panose="020F0502020204030204" charset="0"/>
              </a:rPr>
              <a:t>average working years for each departments</a:t>
            </a:r>
            <a:br>
              <a:rPr lang="en-IN" sz="2800" dirty="0">
                <a:solidFill>
                  <a:schemeClr val="tx1"/>
                </a:solidFill>
                <a:latin typeface="Calibri" panose="020F0502020204030204" charset="0"/>
                <a:cs typeface="Calibri" panose="020F0502020204030204" charset="0"/>
              </a:rPr>
            </a:br>
            <a:endParaRPr lang="en-IN" sz="2800" dirty="0">
              <a:solidFill>
                <a:schemeClr val="tx1"/>
              </a:solidFill>
              <a:latin typeface="Calibri" panose="020F0502020204030204" charset="0"/>
              <a:cs typeface="Calibri" panose="020F0502020204030204" charset="0"/>
            </a:endParaRPr>
          </a:p>
        </p:txBody>
      </p:sp>
      <p:sp>
        <p:nvSpPr>
          <p:cNvPr id="10" name="Footer Placeholder 9"/>
          <p:cNvSpPr>
            <a:spLocks noGrp="1"/>
          </p:cNvSpPr>
          <p:nvPr>
            <p:ph type="ftr" sz="quarter" idx="11"/>
          </p:nvPr>
        </p:nvSpPr>
        <p:spPr/>
        <p:txBody>
          <a:bodyPr/>
          <a:lstStyle/>
          <a:p>
            <a:r>
              <a:rPr lang="en-US"/>
              <a:t>Sample footer text</a:t>
            </a:r>
            <a:endParaRPr lang="en-US" dirty="0"/>
          </a:p>
        </p:txBody>
      </p:sp>
      <p:cxnSp>
        <p:nvCxnSpPr>
          <p:cNvPr id="6" name="Straight Connector 5"/>
          <p:cNvCxnSpPr/>
          <p:nvPr/>
        </p:nvCxnSpPr>
        <p:spPr>
          <a:xfrm>
            <a:off x="6680834" y="120127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174063" y="2827274"/>
            <a:ext cx="3763588" cy="1198880"/>
          </a:xfrm>
          <a:prstGeom prst="rect">
            <a:avLst/>
          </a:prstGeom>
          <a:noFill/>
        </p:spPr>
        <p:txBody>
          <a:bodyPr wrap="square" rtlCol="0">
            <a:spAutoFit/>
          </a:bodyPr>
          <a:lstStyle/>
          <a:p>
            <a:r>
              <a:rPr lang="en-IN" sz="2400" dirty="0">
                <a:latin typeface="Calibri" panose="020F0502020204030204" charset="0"/>
                <a:cs typeface="Calibri" panose="020F0502020204030204" charset="0"/>
              </a:rPr>
              <a:t>This Visual shows average working years for each department.</a:t>
            </a:r>
            <a:endParaRPr lang="en-IN" sz="2400" dirty="0">
              <a:latin typeface="Calibri" panose="020F0502020204030204" charset="0"/>
              <a:cs typeface="Calibri" panose="020F0502020204030204" charset="0"/>
            </a:endParaRPr>
          </a:p>
        </p:txBody>
      </p:sp>
      <p:graphicFrame>
        <p:nvGraphicFramePr>
          <p:cNvPr id="5" name="Content Placeholder 4"/>
          <p:cNvGraphicFramePr>
            <a:graphicFrameLocks noGrp="1"/>
          </p:cNvGraphicFramePr>
          <p:nvPr>
            <p:ph idx="1"/>
          </p:nvPr>
        </p:nvGraphicFramePr>
        <p:xfrm>
          <a:off x="302260" y="1129665"/>
          <a:ext cx="5541010" cy="5027295"/>
        </p:xfrm>
        <a:graphic>
          <a:graphicData uri="http://schemas.openxmlformats.org/drawingml/2006/chart">
            <c:chart xmlns:c="http://schemas.openxmlformats.org/drawingml/2006/chart" xmlns:r="http://schemas.openxmlformats.org/officeDocument/2006/relationships" r:id="rId1"/>
          </a:graphicData>
        </a:graphic>
      </p:graphicFrame>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67740" y="813228"/>
            <a:ext cx="9905998" cy="779929"/>
          </a:xfrm>
        </p:spPr>
        <p:txBody>
          <a:bodyPr>
            <a:normAutofit/>
          </a:bodyPr>
          <a:lstStyle/>
          <a:p>
            <a:r>
              <a:rPr lang="en-IN" dirty="0">
                <a:solidFill>
                  <a:schemeClr val="tx1"/>
                </a:solidFill>
                <a:latin typeface="Calibri" panose="020F0502020204030204" charset="0"/>
                <a:cs typeface="Calibri" panose="020F0502020204030204" charset="0"/>
              </a:rPr>
              <a:t>Insight from KPI - 4</a:t>
            </a:r>
            <a:endParaRPr lang="en-IN" dirty="0">
              <a:solidFill>
                <a:schemeClr val="tx1"/>
              </a:solidFill>
              <a:latin typeface="Calibri" panose="020F0502020204030204" charset="0"/>
              <a:cs typeface="Calibri" panose="020F0502020204030204" charset="0"/>
            </a:endParaRPr>
          </a:p>
        </p:txBody>
      </p:sp>
      <p:sp>
        <p:nvSpPr>
          <p:cNvPr id="13" name="TextBox 12"/>
          <p:cNvSpPr txBox="1"/>
          <p:nvPr/>
        </p:nvSpPr>
        <p:spPr>
          <a:xfrm>
            <a:off x="967740" y="2111375"/>
            <a:ext cx="9681210" cy="2401570"/>
          </a:xfrm>
          <a:prstGeom prst="rect">
            <a:avLst/>
          </a:prstGeom>
          <a:noFill/>
        </p:spPr>
        <p:txBody>
          <a:bodyPr wrap="square" rtlCol="0">
            <a:noAutofit/>
          </a:bodyPr>
          <a:lstStyle/>
          <a:p>
            <a:r>
              <a:rPr lang="en-IN" altLang="en-US" sz="2000" dirty="0">
                <a:latin typeface="Calibri" panose="020F0502020204030204" charset="0"/>
                <a:cs typeface="Calibri" panose="020F0502020204030204" charset="0"/>
              </a:rPr>
              <a:t>From this visualization we can see that the average working years for software department is high as compared to the rest of the department whereas lowest for research and development department.</a:t>
            </a:r>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From this we analyze and conclude that average working years is approximately 20 years for all Department. </a:t>
            </a:r>
            <a:endParaRPr lang="en-IN" altLang="en-US" sz="2000" dirty="0">
              <a:latin typeface="Calibri" panose="020F0502020204030204" charset="0"/>
              <a:cs typeface="Calibri" panose="020F0502020204030204" charset="0"/>
            </a:endParaRPr>
          </a:p>
          <a:p>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  </a:t>
            </a:r>
            <a:endParaRPr lang="en-IN" altLang="en-US"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1120" y="344170"/>
            <a:ext cx="5784850" cy="942340"/>
          </a:xfrm>
        </p:spPr>
        <p:txBody>
          <a:bodyPr>
            <a:noAutofit/>
          </a:bodyPr>
          <a:lstStyle/>
          <a:p>
            <a:r>
              <a:rPr lang="en-IN" sz="2800" dirty="0">
                <a:solidFill>
                  <a:schemeClr val="tx1"/>
                </a:solidFill>
                <a:latin typeface="Calibri" panose="020F0502020204030204" charset="0"/>
                <a:cs typeface="Calibri" panose="020F0502020204030204" charset="0"/>
              </a:rPr>
              <a:t>Job role vs work life balance</a:t>
            </a:r>
            <a:br>
              <a:rPr lang="en-IN" sz="2800" dirty="0">
                <a:solidFill>
                  <a:schemeClr val="tx1"/>
                </a:solidFill>
                <a:latin typeface="Calibri" panose="020F0502020204030204" charset="0"/>
                <a:cs typeface="Calibri" panose="020F0502020204030204" charset="0"/>
              </a:rPr>
            </a:br>
            <a:endParaRPr lang="en-IN" sz="2800" dirty="0">
              <a:solidFill>
                <a:schemeClr val="tx1"/>
              </a:solidFill>
              <a:latin typeface="Calibri" panose="020F0502020204030204" charset="0"/>
              <a:cs typeface="Calibri" panose="020F0502020204030204" charset="0"/>
            </a:endParaRPr>
          </a:p>
        </p:txBody>
      </p:sp>
      <p:cxnSp>
        <p:nvCxnSpPr>
          <p:cNvPr id="6" name="Straight Connector 5"/>
          <p:cNvCxnSpPr/>
          <p:nvPr/>
        </p:nvCxnSpPr>
        <p:spPr>
          <a:xfrm>
            <a:off x="7015797" y="105776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398702" y="2804159"/>
            <a:ext cx="3763645" cy="1095375"/>
          </a:xfrm>
          <a:prstGeom prst="rect">
            <a:avLst/>
          </a:prstGeom>
          <a:noFill/>
        </p:spPr>
        <p:txBody>
          <a:bodyPr wrap="square" rtlCol="0">
            <a:noAutofit/>
          </a:bodyPr>
          <a:lstStyle/>
          <a:p>
            <a:r>
              <a:rPr lang="en-IN" sz="2000" dirty="0">
                <a:latin typeface="Calibri" panose="020F0502020204030204" charset="0"/>
                <a:cs typeface="Calibri" panose="020F0502020204030204" charset="0"/>
              </a:rPr>
              <a:t>This Visual shows Job role wise total average work life balance of employees.</a:t>
            </a:r>
            <a:endParaRPr lang="en-IN" sz="2000" dirty="0">
              <a:latin typeface="Calibri" panose="020F0502020204030204" charset="0"/>
              <a:cs typeface="Calibri" panose="020F0502020204030204" charset="0"/>
            </a:endParaRPr>
          </a:p>
        </p:txBody>
      </p:sp>
      <p:graphicFrame>
        <p:nvGraphicFramePr>
          <p:cNvPr id="3" name="Content Placeholder 2"/>
          <p:cNvGraphicFramePr>
            <a:graphicFrameLocks noGrp="1"/>
          </p:cNvGraphicFramePr>
          <p:nvPr>
            <p:ph idx="1"/>
          </p:nvPr>
        </p:nvGraphicFramePr>
        <p:xfrm>
          <a:off x="310832" y="1286510"/>
          <a:ext cx="6369685" cy="4453255"/>
        </p:xfrm>
        <a:graphic>
          <a:graphicData uri="http://schemas.openxmlformats.org/drawingml/2006/chart">
            <c:chart xmlns:c="http://schemas.openxmlformats.org/drawingml/2006/chart" xmlns:r="http://schemas.openxmlformats.org/officeDocument/2006/relationships" r:id="rId1"/>
          </a:graphicData>
        </a:graphic>
      </p:graphicFrame>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6008" y="421342"/>
            <a:ext cx="9905998" cy="779929"/>
          </a:xfrm>
        </p:spPr>
        <p:txBody>
          <a:bodyPr>
            <a:normAutofit/>
          </a:bodyPr>
          <a:lstStyle/>
          <a:p>
            <a:r>
              <a:rPr lang="en-IN" dirty="0">
                <a:solidFill>
                  <a:schemeClr val="tx1"/>
                </a:solidFill>
                <a:latin typeface="Calibri" panose="020F0502020204030204" charset="0"/>
                <a:cs typeface="Calibri" panose="020F0502020204030204" charset="0"/>
              </a:rPr>
              <a:t>Insight from KPI - 5</a:t>
            </a:r>
            <a:endParaRPr lang="en-IN" dirty="0">
              <a:solidFill>
                <a:schemeClr val="tx1"/>
              </a:solidFill>
              <a:latin typeface="Calibri" panose="020F0502020204030204" charset="0"/>
              <a:cs typeface="Calibri" panose="020F0502020204030204" charset="0"/>
            </a:endParaRPr>
          </a:p>
        </p:txBody>
      </p:sp>
      <p:sp>
        <p:nvSpPr>
          <p:cNvPr id="13" name="TextBox 12"/>
          <p:cNvSpPr txBox="1"/>
          <p:nvPr/>
        </p:nvSpPr>
        <p:spPr>
          <a:xfrm>
            <a:off x="967740" y="2111375"/>
            <a:ext cx="9681210" cy="2401570"/>
          </a:xfrm>
          <a:prstGeom prst="rect">
            <a:avLst/>
          </a:prstGeom>
          <a:noFill/>
        </p:spPr>
        <p:txBody>
          <a:bodyPr wrap="square" rtlCol="0">
            <a:noAutofit/>
          </a:bodyPr>
          <a:lstStyle/>
          <a:p>
            <a:r>
              <a:rPr lang="en-IN" altLang="en-US" sz="2000" dirty="0">
                <a:latin typeface="Calibri" panose="020F0502020204030204" charset="0"/>
                <a:cs typeface="Calibri" panose="020F0502020204030204" charset="0"/>
              </a:rPr>
              <a:t>From this visualization we can have the conclusion that the average work life balance for developers, healthcare representatives, human resources and research scientist is high on the other hand sales representatives have lowest work life balance as compared to the rest.</a:t>
            </a:r>
            <a:endParaRPr lang="en-IN" altLang="en-US" sz="2000" dirty="0">
              <a:latin typeface="Calibri" panose="020F0502020204030204" charset="0"/>
              <a:cs typeface="Calibri" panose="020F0502020204030204" charset="0"/>
            </a:endParaRPr>
          </a:p>
          <a:p>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  </a:t>
            </a:r>
            <a:endParaRPr lang="en-IN" altLang="en-US"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9890" y="330835"/>
            <a:ext cx="6800850" cy="727075"/>
          </a:xfrm>
        </p:spPr>
        <p:txBody>
          <a:bodyPr>
            <a:noAutofit/>
          </a:bodyPr>
          <a:lstStyle/>
          <a:p>
            <a:r>
              <a:rPr lang="en-IN" sz="2800" dirty="0">
                <a:solidFill>
                  <a:schemeClr val="tx1"/>
                </a:solidFill>
                <a:latin typeface="Calibri" panose="020F0502020204030204" charset="0"/>
                <a:cs typeface="Calibri" panose="020F0502020204030204" charset="0"/>
              </a:rPr>
              <a:t>attrition rate vs last year promotion</a:t>
            </a:r>
            <a:br>
              <a:rPr lang="en-IN" sz="2800" dirty="0">
                <a:solidFill>
                  <a:schemeClr val="tx1"/>
                </a:solidFill>
                <a:latin typeface="Calibri" panose="020F0502020204030204" charset="0"/>
                <a:cs typeface="Calibri" panose="020F0502020204030204" charset="0"/>
              </a:rPr>
            </a:br>
            <a:endParaRPr lang="en-IN" sz="2800" dirty="0">
              <a:solidFill>
                <a:schemeClr val="tx1"/>
              </a:solidFill>
              <a:latin typeface="Calibri" panose="020F0502020204030204" charset="0"/>
              <a:cs typeface="Calibri" panose="020F0502020204030204" charset="0"/>
            </a:endParaRPr>
          </a:p>
        </p:txBody>
      </p:sp>
      <p:cxnSp>
        <p:nvCxnSpPr>
          <p:cNvPr id="6" name="Straight Connector 5"/>
          <p:cNvCxnSpPr/>
          <p:nvPr/>
        </p:nvCxnSpPr>
        <p:spPr>
          <a:xfrm>
            <a:off x="7015797" y="105776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515860" y="2851150"/>
            <a:ext cx="3763645" cy="1095375"/>
          </a:xfrm>
          <a:prstGeom prst="rect">
            <a:avLst/>
          </a:prstGeom>
          <a:noFill/>
        </p:spPr>
        <p:txBody>
          <a:bodyPr wrap="square" rtlCol="0">
            <a:noAutofit/>
          </a:bodyPr>
          <a:lstStyle/>
          <a:p>
            <a:r>
              <a:rPr lang="en-IN" sz="2000" dirty="0">
                <a:latin typeface="Calibri" panose="020F0502020204030204" charset="0"/>
                <a:cs typeface="Calibri" panose="020F0502020204030204" charset="0"/>
              </a:rPr>
              <a:t>This Visual shows attrition rate since last year's promotion </a:t>
            </a:r>
            <a:endParaRPr lang="en-IN" sz="2000" dirty="0">
              <a:latin typeface="Calibri" panose="020F0502020204030204" charset="0"/>
              <a:cs typeface="Calibri" panose="020F0502020204030204" charset="0"/>
            </a:endParaRPr>
          </a:p>
        </p:txBody>
      </p:sp>
      <p:graphicFrame>
        <p:nvGraphicFramePr>
          <p:cNvPr id="5" name="Content Placeholder 4"/>
          <p:cNvGraphicFramePr>
            <a:graphicFrameLocks noGrp="1"/>
          </p:cNvGraphicFramePr>
          <p:nvPr>
            <p:ph idx="1"/>
          </p:nvPr>
        </p:nvGraphicFramePr>
        <p:xfrm>
          <a:off x="455295" y="1369060"/>
          <a:ext cx="6238875" cy="4370705"/>
        </p:xfrm>
        <a:graphic>
          <a:graphicData uri="http://schemas.openxmlformats.org/drawingml/2006/chart">
            <c:chart xmlns:c="http://schemas.openxmlformats.org/drawingml/2006/chart" xmlns:r="http://schemas.openxmlformats.org/officeDocument/2006/relationships" r:id="rId1"/>
          </a:graphicData>
        </a:graphic>
      </p:graphicFrame>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1"/>
          </p:nvPr>
        </p:nvSpPr>
        <p:spPr/>
        <p:txBody>
          <a:body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pic>
        <p:nvPicPr>
          <p:cNvPr id="9" name="Picture Placeholder 9" descr="Photo of team group high five&#10;"/>
          <p:cNvPicPr>
            <a:picLocks noGrp="1" noChangeAspect="1"/>
          </p:cNvPicPr>
          <p:nvPr>
            <p:ph type="pic" sz="quarter" idx="10"/>
          </p:nvPr>
        </p:nvPicPr>
        <p:blipFill rotWithShape="1">
          <a:blip r:embed="rId1" cstate="screen"/>
          <a:srcRect l="26534" r="26534"/>
          <a:stretch>
            <a:fillRect/>
          </a:stretch>
        </p:blipFill>
        <p:spPr>
          <a:xfrm>
            <a:off x="273050" y="300038"/>
            <a:ext cx="5221288" cy="6257925"/>
          </a:xfrm>
          <a:prstGeom prst="rect">
            <a:avLst/>
          </a:prstGeom>
        </p:spPr>
      </p:pic>
      <p:sp>
        <p:nvSpPr>
          <p:cNvPr id="10" name="TextBox 9"/>
          <p:cNvSpPr txBox="1"/>
          <p:nvPr/>
        </p:nvSpPr>
        <p:spPr>
          <a:xfrm>
            <a:off x="6284594" y="1524635"/>
            <a:ext cx="4428229" cy="4351020"/>
          </a:xfrm>
          <a:prstGeom prst="rect">
            <a:avLst/>
          </a:prstGeom>
          <a:noFill/>
        </p:spPr>
        <p:txBody>
          <a:bodyPr wrap="square" rtlCol="0">
            <a:noAutofit/>
          </a:bodyPr>
          <a:lstStyle/>
          <a:p>
            <a:pPr>
              <a:lnSpc>
                <a:spcPct val="150000"/>
              </a:lnSpc>
            </a:pP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1. Vaishnavi Bharambe</a:t>
            </a:r>
            <a:b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b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2. Sanket Raut</a:t>
            </a:r>
            <a:b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b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3. Harmanprit Singh Ahdan</a:t>
            </a:r>
            <a:b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b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4. Athira AM</a:t>
            </a:r>
            <a:b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b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5. Palash Ghule</a:t>
            </a:r>
            <a:b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b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Calibri" panose="020F0502020204030204" charset="0"/>
                <a:cs typeface="Calibri" panose="020F0502020204030204" charset="0"/>
              </a:rPr>
              <a:t>6. Abhijeet Gade</a:t>
            </a:r>
            <a:br>
              <a:rPr lang="en-IN" sz="2000" dirty="0"/>
            </a:br>
            <a:br>
              <a:rPr lang="en-IN" sz="2000" dirty="0"/>
            </a:br>
            <a:br>
              <a:rPr lang="en-IN" sz="2000" dirty="0"/>
            </a:br>
            <a:endParaRPr lang="en-IN" sz="2000" dirty="0"/>
          </a:p>
        </p:txBody>
      </p:sp>
      <p:sp>
        <p:nvSpPr>
          <p:cNvPr id="3" name="Text Box 2"/>
          <p:cNvSpPr txBox="1"/>
          <p:nvPr/>
        </p:nvSpPr>
        <p:spPr>
          <a:xfrm>
            <a:off x="6357620" y="739775"/>
            <a:ext cx="4064000" cy="706755"/>
          </a:xfrm>
          <a:prstGeom prst="rect">
            <a:avLst/>
          </a:prstGeom>
          <a:noFill/>
        </p:spPr>
        <p:txBody>
          <a:bodyPr wrap="square" rtlCol="0">
            <a:spAutoFit/>
          </a:bodyPr>
          <a:lstStyle/>
          <a:p>
            <a:r>
              <a:rPr lang="en-US" sz="4000" b="1" dirty="0">
                <a:latin typeface="Calibri" panose="020F0502020204030204" charset="0"/>
                <a:cs typeface="Calibri" panose="020F0502020204030204" charset="0"/>
              </a:rPr>
              <a:t>Team members</a:t>
            </a:r>
            <a:endParaRPr lang="en-US" sz="4000" b="1"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2183" y="888067"/>
            <a:ext cx="9905998" cy="779929"/>
          </a:xfrm>
        </p:spPr>
        <p:txBody>
          <a:bodyPr>
            <a:normAutofit/>
          </a:bodyPr>
          <a:lstStyle/>
          <a:p>
            <a:r>
              <a:rPr lang="en-IN" sz="2800" dirty="0">
                <a:solidFill>
                  <a:schemeClr val="tx1"/>
                </a:solidFill>
                <a:latin typeface="Calibri" panose="020F0502020204030204" charset="0"/>
                <a:cs typeface="Calibri" panose="020F0502020204030204" charset="0"/>
              </a:rPr>
              <a:t>Insight from KPI - 6</a:t>
            </a:r>
            <a:endParaRPr lang="en-IN" sz="2800" dirty="0">
              <a:solidFill>
                <a:schemeClr val="tx1"/>
              </a:solidFill>
              <a:latin typeface="Calibri" panose="020F0502020204030204" charset="0"/>
              <a:cs typeface="Calibri" panose="020F0502020204030204" charset="0"/>
            </a:endParaRPr>
          </a:p>
        </p:txBody>
      </p:sp>
      <p:sp>
        <p:nvSpPr>
          <p:cNvPr id="13" name="TextBox 12"/>
          <p:cNvSpPr txBox="1"/>
          <p:nvPr/>
        </p:nvSpPr>
        <p:spPr>
          <a:xfrm>
            <a:off x="845185" y="2159635"/>
            <a:ext cx="9681210" cy="2401570"/>
          </a:xfrm>
          <a:prstGeom prst="rect">
            <a:avLst/>
          </a:prstGeom>
          <a:noFill/>
        </p:spPr>
        <p:txBody>
          <a:bodyPr wrap="square" rtlCol="0">
            <a:noAutofit/>
          </a:bodyPr>
          <a:lstStyle/>
          <a:p>
            <a:r>
              <a:rPr lang="en-IN" altLang="en-US" sz="2000" dirty="0">
                <a:latin typeface="Calibri" panose="020F0502020204030204" charset="0"/>
                <a:cs typeface="Calibri" panose="020F0502020204030204" charset="0"/>
              </a:rPr>
              <a:t>From this visualization we can have the conclusion that the attriton rate of human resource is highest then all other job roles whereas research scientist has lowest attriton rate.</a:t>
            </a:r>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Additionally, the maximum average years of promotion is high for the manafacturing director and minimum is for developer role.</a:t>
            </a:r>
            <a:endParaRPr lang="en-IN" altLang="en-US" sz="2000" dirty="0">
              <a:latin typeface="Calibri" panose="020F0502020204030204" charset="0"/>
              <a:cs typeface="Calibri" panose="020F0502020204030204" charset="0"/>
            </a:endParaRPr>
          </a:p>
          <a:p>
            <a:endParaRPr lang="en-IN" altLang="en-US" sz="2000" dirty="0">
              <a:latin typeface="Calibri" panose="020F0502020204030204" charset="0"/>
              <a:cs typeface="Calibri" panose="020F0502020204030204" charset="0"/>
            </a:endParaRPr>
          </a:p>
          <a:p>
            <a:r>
              <a:rPr lang="en-IN" altLang="en-US" sz="2000" dirty="0">
                <a:latin typeface="Calibri" panose="020F0502020204030204" charset="0"/>
                <a:cs typeface="Calibri" panose="020F0502020204030204" charset="0"/>
              </a:rPr>
              <a:t>  </a:t>
            </a:r>
            <a:endParaRPr lang="en-IN" altLang="en-US" sz="20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7034847" y="1543536"/>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5" name="Content Placeholder 4"/>
          <p:cNvPicPr>
            <a:picLocks noGrp="1" noChangeAspect="1"/>
          </p:cNvPicPr>
          <p:nvPr>
            <p:ph idx="1"/>
          </p:nvPr>
        </p:nvPicPr>
        <p:blipFill>
          <a:blip r:embed="rId1"/>
          <a:stretch>
            <a:fillRect/>
          </a:stretch>
        </p:blipFill>
        <p:spPr>
          <a:xfrm>
            <a:off x="171450" y="1749788"/>
            <a:ext cx="6562725" cy="4079512"/>
          </a:xfrm>
        </p:spPr>
      </p:pic>
      <p:sp>
        <p:nvSpPr>
          <p:cNvPr id="3" name="Title 2"/>
          <p:cNvSpPr>
            <a:spLocks noGrp="1"/>
          </p:cNvSpPr>
          <p:nvPr>
            <p:ph type="title"/>
          </p:nvPr>
        </p:nvSpPr>
        <p:spPr>
          <a:xfrm>
            <a:off x="1143001" y="247650"/>
            <a:ext cx="9905998" cy="962025"/>
          </a:xfrm>
        </p:spPr>
        <p:txBody>
          <a:bodyPr>
            <a:normAutofit/>
          </a:bodyPr>
          <a:lstStyle/>
          <a:p>
            <a:pPr algn="ctr"/>
            <a:r>
              <a:rPr lang="en-US" sz="2800" dirty="0">
                <a:latin typeface="Calibri" panose="020F0502020204030204" charset="0"/>
                <a:cs typeface="Calibri" panose="020F0502020204030204" charset="0"/>
              </a:rPr>
              <a:t>Attrition rate by education</a:t>
            </a:r>
            <a:endParaRPr lang="en-US" sz="2800" dirty="0">
              <a:latin typeface="Calibri" panose="020F0502020204030204" charset="0"/>
              <a:cs typeface="Calibri" panose="020F0502020204030204" charset="0"/>
            </a:endParaRPr>
          </a:p>
        </p:txBody>
      </p:sp>
      <p:sp>
        <p:nvSpPr>
          <p:cNvPr id="7" name="TextBox 6"/>
          <p:cNvSpPr txBox="1"/>
          <p:nvPr/>
        </p:nvSpPr>
        <p:spPr>
          <a:xfrm>
            <a:off x="7337107" y="3105834"/>
            <a:ext cx="4229100" cy="646331"/>
          </a:xfrm>
          <a:prstGeom prst="rect">
            <a:avLst/>
          </a:prstGeom>
          <a:noFill/>
        </p:spPr>
        <p:txBody>
          <a:bodyPr wrap="square" rtlCol="0">
            <a:spAutoFit/>
          </a:bodyPr>
          <a:lstStyle/>
          <a:p>
            <a:r>
              <a:rPr lang="en-IN" dirty="0"/>
              <a:t>This visual is showing the attrition rate by education level.</a:t>
            </a:r>
            <a:endParaRPr lang="en-IN" dirty="0"/>
          </a:p>
        </p:txBody>
      </p:sp>
      <p:sp>
        <p:nvSpPr>
          <p:cNvPr id="2" name="Slide Number Placeholder 1"/>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11239" y="1771649"/>
            <a:ext cx="10037760" cy="2266951"/>
          </a:xfrm>
        </p:spPr>
        <p:txBody>
          <a:bodyPr/>
          <a:lstStyle/>
          <a:p>
            <a:r>
              <a:rPr lang="en-US" b="0" i="0" cap="none" dirty="0">
                <a:solidFill>
                  <a:srgbClr val="D1D5DB"/>
                </a:solidFill>
                <a:effectLst/>
                <a:latin typeface="Calibri" panose="020F0502020204030204" charset="0"/>
                <a:cs typeface="Calibri" panose="020F0502020204030204" charset="0"/>
              </a:rPr>
              <a:t>Based on this visualization, we can conclude that the attrition rate is notably high in the executive or senior management level compared to other levels. </a:t>
            </a:r>
            <a:endParaRPr lang="en-US" b="0" i="0" cap="none" dirty="0">
              <a:solidFill>
                <a:srgbClr val="D1D5DB"/>
              </a:solidFill>
              <a:effectLst/>
              <a:latin typeface="Calibri" panose="020F0502020204030204" charset="0"/>
              <a:cs typeface="Calibri" panose="020F0502020204030204" charset="0"/>
            </a:endParaRPr>
          </a:p>
          <a:p>
            <a:r>
              <a:rPr lang="en-US" b="0" i="0" cap="none" dirty="0">
                <a:solidFill>
                  <a:srgbClr val="D1D5DB"/>
                </a:solidFill>
                <a:effectLst/>
                <a:latin typeface="Calibri" panose="020F0502020204030204" charset="0"/>
                <a:cs typeface="Calibri" panose="020F0502020204030204" charset="0"/>
              </a:rPr>
              <a:t>On the other hand, not many people in the middle level are leaving. So, it seems like both the high-ranking and new employees are leaving more often.</a:t>
            </a:r>
            <a:endParaRPr lang="en-US" cap="none" dirty="0">
              <a:latin typeface="Calibri" panose="020F0502020204030204" charset="0"/>
              <a:cs typeface="Calibri" panose="020F0502020204030204" charset="0"/>
            </a:endParaRPr>
          </a:p>
        </p:txBody>
      </p:sp>
      <p:sp>
        <p:nvSpPr>
          <p:cNvPr id="3" name="Title 2"/>
          <p:cNvSpPr>
            <a:spLocks noGrp="1"/>
          </p:cNvSpPr>
          <p:nvPr>
            <p:ph type="title"/>
          </p:nvPr>
        </p:nvSpPr>
        <p:spPr>
          <a:xfrm>
            <a:off x="1274763" y="838199"/>
            <a:ext cx="9905998" cy="933450"/>
          </a:xfrm>
        </p:spPr>
        <p:txBody>
          <a:bodyPr>
            <a:normAutofit/>
          </a:bodyPr>
          <a:lstStyle/>
          <a:p>
            <a:r>
              <a:rPr lang="en-IN" sz="2400" dirty="0">
                <a:solidFill>
                  <a:schemeClr val="tx1"/>
                </a:solidFill>
                <a:latin typeface="Calibri" panose="020F0502020204030204" charset="0"/>
                <a:cs typeface="Calibri" panose="020F0502020204030204" charset="0"/>
              </a:rPr>
              <a:t>Insight from KPI - 7</a:t>
            </a:r>
            <a:endParaRPr lang="en-US" sz="24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6301422" y="1566396"/>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a:xfrm>
            <a:off x="1348423" y="609600"/>
            <a:ext cx="9905998" cy="781050"/>
          </a:xfrm>
        </p:spPr>
        <p:txBody>
          <a:bodyPr>
            <a:normAutofit/>
          </a:bodyPr>
          <a:lstStyle/>
          <a:p>
            <a:pPr algn="ctr"/>
            <a:r>
              <a:rPr lang="en-US" sz="2800" dirty="0">
                <a:latin typeface="Calibri" panose="020F0502020204030204" charset="0"/>
                <a:cs typeface="Calibri" panose="020F0502020204030204" charset="0"/>
              </a:rPr>
              <a:t>Target of hourly rate</a:t>
            </a:r>
            <a:endParaRPr lang="en-US" sz="2800" dirty="0">
              <a:latin typeface="Calibri" panose="020F0502020204030204" charset="0"/>
              <a:cs typeface="Calibri" panose="020F0502020204030204" charset="0"/>
            </a:endParaRPr>
          </a:p>
        </p:txBody>
      </p:sp>
      <p:pic>
        <p:nvPicPr>
          <p:cNvPr id="12" name="Content Placeholder 11"/>
          <p:cNvPicPr>
            <a:picLocks noGrp="1" noChangeAspect="1"/>
          </p:cNvPicPr>
          <p:nvPr>
            <p:ph idx="1"/>
          </p:nvPr>
        </p:nvPicPr>
        <p:blipFill>
          <a:blip r:embed="rId1"/>
          <a:stretch>
            <a:fillRect/>
          </a:stretch>
        </p:blipFill>
        <p:spPr>
          <a:xfrm>
            <a:off x="1899501" y="2066842"/>
            <a:ext cx="3120173" cy="2549161"/>
          </a:xfrm>
        </p:spPr>
      </p:pic>
      <p:sp>
        <p:nvSpPr>
          <p:cNvPr id="13" name="TextBox 12"/>
          <p:cNvSpPr txBox="1"/>
          <p:nvPr/>
        </p:nvSpPr>
        <p:spPr>
          <a:xfrm>
            <a:off x="6715125" y="2867025"/>
            <a:ext cx="3810000" cy="923330"/>
          </a:xfrm>
          <a:prstGeom prst="rect">
            <a:avLst/>
          </a:prstGeom>
          <a:noFill/>
        </p:spPr>
        <p:txBody>
          <a:bodyPr wrap="square" rtlCol="0">
            <a:spAutoFit/>
          </a:bodyPr>
          <a:lstStyle/>
          <a:p>
            <a:r>
              <a:rPr lang="en-IN" dirty="0"/>
              <a:t>This KPI is showing the Target of hourly rate achieved by the employees.</a:t>
            </a:r>
            <a:endParaRPr lang="en-IN" dirty="0"/>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1413" y="1876424"/>
            <a:ext cx="9905998" cy="1552576"/>
          </a:xfrm>
        </p:spPr>
        <p:txBody>
          <a:bodyPr/>
          <a:lstStyle/>
          <a:p>
            <a:r>
              <a:rPr lang="en-US" b="0" i="0" cap="none" dirty="0">
                <a:solidFill>
                  <a:srgbClr val="D1D5DB"/>
                </a:solidFill>
                <a:effectLst/>
                <a:latin typeface="Calibri" panose="020F0502020204030204" charset="0"/>
                <a:cs typeface="Calibri" panose="020F0502020204030204" charset="0"/>
              </a:rPr>
              <a:t>The company set a target of 100, and it's evident that the employees exceeded this goal, achieving a total of </a:t>
            </a:r>
            <a:r>
              <a:rPr lang="en-IN" b="0" i="0" cap="none"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charset="0"/>
                <a:cs typeface="Calibri" panose="020F0502020204030204" charset="0"/>
              </a:rPr>
              <a:t>115.43</a:t>
            </a:r>
            <a:r>
              <a:rPr lang="en-US" b="0" i="0" cap="none" dirty="0">
                <a:solidFill>
                  <a:srgbClr val="D1D5DB"/>
                </a:solidFill>
                <a:effectLst/>
                <a:latin typeface="Calibri" panose="020F0502020204030204" charset="0"/>
                <a:cs typeface="Calibri" panose="020F0502020204030204" charset="0"/>
              </a:rPr>
              <a:t>.</a:t>
            </a:r>
            <a:endParaRPr lang="en-US" cap="none" dirty="0">
              <a:latin typeface="Calibri" panose="020F0502020204030204" charset="0"/>
              <a:cs typeface="Calibri" panose="020F0502020204030204" charset="0"/>
            </a:endParaRPr>
          </a:p>
        </p:txBody>
      </p:sp>
      <p:sp>
        <p:nvSpPr>
          <p:cNvPr id="3" name="Title 2"/>
          <p:cNvSpPr>
            <a:spLocks noGrp="1"/>
          </p:cNvSpPr>
          <p:nvPr>
            <p:ph type="title"/>
          </p:nvPr>
        </p:nvSpPr>
        <p:spPr>
          <a:xfrm>
            <a:off x="1141413" y="800099"/>
            <a:ext cx="9905998" cy="1076325"/>
          </a:xfrm>
        </p:spPr>
        <p:txBody>
          <a:bodyPr>
            <a:normAutofit/>
          </a:bodyPr>
          <a:lstStyle/>
          <a:p>
            <a:r>
              <a:rPr lang="en-IN" sz="2800" dirty="0">
                <a:solidFill>
                  <a:schemeClr val="tx1"/>
                </a:solidFill>
                <a:latin typeface="Calibri" panose="020F0502020204030204" charset="0"/>
                <a:cs typeface="Calibri" panose="020F0502020204030204" charset="0"/>
              </a:rPr>
              <a:t>Insight from KPI - 8</a:t>
            </a:r>
            <a:endParaRPr lang="en-US" sz="28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817548"/>
          </a:xfrm>
        </p:spPr>
        <p:txBody>
          <a:bodyPr>
            <a:normAutofit/>
          </a:bodyPr>
          <a:lstStyle/>
          <a:p>
            <a:pPr algn="ctr"/>
            <a:r>
              <a:rPr lang="en-US" sz="2800" dirty="0">
                <a:latin typeface="Calibri" panose="020F0502020204030204" charset="0"/>
                <a:cs typeface="Calibri" panose="020F0502020204030204" charset="0"/>
              </a:rPr>
              <a:t>Age group vs income range attrition</a:t>
            </a:r>
            <a:endParaRPr lang="en-US" sz="2800" dirty="0">
              <a:latin typeface="Calibri" panose="020F0502020204030204" charset="0"/>
              <a:cs typeface="Calibri" panose="020F0502020204030204" charset="0"/>
            </a:endParaRPr>
          </a:p>
        </p:txBody>
      </p:sp>
      <p:pic>
        <p:nvPicPr>
          <p:cNvPr id="10" name="Picture 9" descr="A table with numbers and a number of people&#10;&#10;Description automatically generated with medium confidence"/>
          <p:cNvPicPr>
            <a:picLocks noChangeAspect="1"/>
          </p:cNvPicPr>
          <p:nvPr/>
        </p:nvPicPr>
        <p:blipFill>
          <a:blip r:embed="rId1"/>
          <a:stretch>
            <a:fillRect/>
          </a:stretch>
        </p:blipFill>
        <p:spPr>
          <a:xfrm>
            <a:off x="422910" y="1874520"/>
            <a:ext cx="5730875" cy="3683635"/>
          </a:xfrm>
          <a:prstGeom prst="rect">
            <a:avLst/>
          </a:prstGeom>
        </p:spPr>
      </p:pic>
      <p:cxnSp>
        <p:nvCxnSpPr>
          <p:cNvPr id="13" name="Straight Connector 12"/>
          <p:cNvCxnSpPr/>
          <p:nvPr/>
        </p:nvCxnSpPr>
        <p:spPr>
          <a:xfrm>
            <a:off x="6301422" y="1566396"/>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4" name="TextBox 13"/>
          <p:cNvSpPr txBox="1"/>
          <p:nvPr/>
        </p:nvSpPr>
        <p:spPr>
          <a:xfrm>
            <a:off x="6715125" y="2867025"/>
            <a:ext cx="3810000" cy="923330"/>
          </a:xfrm>
          <a:prstGeom prst="rect">
            <a:avLst/>
          </a:prstGeom>
          <a:noFill/>
        </p:spPr>
        <p:txBody>
          <a:bodyPr wrap="square" rtlCol="0">
            <a:spAutoFit/>
          </a:bodyPr>
          <a:lstStyle/>
          <a:p>
            <a:r>
              <a:rPr lang="en-IN" dirty="0"/>
              <a:t>This KPI is showing the Age group of Income range wise Attrition count</a:t>
            </a:r>
            <a:endParaRPr lang="en-IN" dirty="0"/>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7425" y="2308860"/>
            <a:ext cx="9906000" cy="2519045"/>
          </a:xfrm>
        </p:spPr>
        <p:txBody>
          <a:bodyPr>
            <a:noAutofit/>
          </a:bodyPr>
          <a:lstStyle/>
          <a:p>
            <a:pPr marL="0" indent="0">
              <a:buNone/>
            </a:pPr>
            <a:r>
              <a:rPr lang="en-IN" altLang="en-US" dirty="0">
                <a:latin typeface="Calibri" panose="020F0502020204030204" charset="0"/>
                <a:cs typeface="Calibri" panose="020F0502020204030204" charset="0"/>
              </a:rPr>
              <a:t>From this visualization we can have the conclusion that the:-</a:t>
            </a:r>
            <a:endParaRPr lang="en-US" b="0" i="0" cap="none" dirty="0">
              <a:solidFill>
                <a:srgbClr val="D1D5DB"/>
              </a:solidFill>
              <a:effectLst/>
              <a:latin typeface="Calibri" panose="020F0502020204030204" charset="0"/>
              <a:cs typeface="Calibri" panose="020F0502020204030204" charset="0"/>
            </a:endParaRPr>
          </a:p>
          <a:p>
            <a:r>
              <a:rPr lang="en-US" dirty="0">
                <a:latin typeface="Calibri" panose="020F0502020204030204" charset="0"/>
                <a:cs typeface="Calibri" panose="020F0502020204030204" charset="0"/>
              </a:rPr>
              <a:t>In all Income group range at that time Age group of 41 &amp; above attrition count are </a:t>
            </a:r>
            <a:r>
              <a:rPr lang="en-US" dirty="0">
                <a:solidFill>
                  <a:srgbClr val="FF0000"/>
                </a:solidFill>
                <a:latin typeface="Calibri" panose="020F0502020204030204" charset="0"/>
                <a:cs typeface="Calibri" panose="020F0502020204030204" charset="0"/>
              </a:rPr>
              <a:t>more</a:t>
            </a:r>
            <a:r>
              <a:rPr lang="en-US" dirty="0">
                <a:latin typeface="Calibri" panose="020F0502020204030204" charset="0"/>
                <a:cs typeface="Calibri" panose="020F0502020204030204" charset="0"/>
              </a:rPr>
              <a:t>.</a:t>
            </a:r>
            <a:endParaRPr lang="en-US" dirty="0">
              <a:latin typeface="Calibri" panose="020F0502020204030204" charset="0"/>
              <a:cs typeface="Calibri" panose="020F0502020204030204" charset="0"/>
            </a:endParaRPr>
          </a:p>
          <a:p>
            <a:r>
              <a:rPr lang="en-US" dirty="0">
                <a:latin typeface="Calibri" panose="020F0502020204030204" charset="0"/>
                <a:cs typeface="Calibri" panose="020F0502020204030204" charset="0"/>
              </a:rPr>
              <a:t>In all Income group range at that time Age group of 26-40 attrition count are </a:t>
            </a:r>
            <a:r>
              <a:rPr lang="en-US" dirty="0">
                <a:solidFill>
                  <a:srgbClr val="0070C0"/>
                </a:solidFill>
                <a:latin typeface="Calibri" panose="020F0502020204030204" charset="0"/>
                <a:cs typeface="Calibri" panose="020F0502020204030204" charset="0"/>
              </a:rPr>
              <a:t>median</a:t>
            </a:r>
            <a:r>
              <a:rPr lang="en-US" dirty="0">
                <a:latin typeface="Calibri" panose="020F0502020204030204" charset="0"/>
                <a:cs typeface="Calibri" panose="020F0502020204030204" charset="0"/>
              </a:rPr>
              <a:t>.</a:t>
            </a:r>
            <a:endParaRPr lang="en-US" dirty="0">
              <a:latin typeface="Calibri" panose="020F0502020204030204" charset="0"/>
              <a:cs typeface="Calibri" panose="020F0502020204030204" charset="0"/>
            </a:endParaRPr>
          </a:p>
          <a:p>
            <a:r>
              <a:rPr lang="en-US" dirty="0">
                <a:latin typeface="Calibri" panose="020F0502020204030204" charset="0"/>
                <a:cs typeface="Calibri" panose="020F0502020204030204" charset="0"/>
              </a:rPr>
              <a:t>In all Income group range at that time Age group of 18-25 above attrition count are </a:t>
            </a:r>
            <a:r>
              <a:rPr lang="en-US" dirty="0">
                <a:solidFill>
                  <a:srgbClr val="92D050"/>
                </a:solidFill>
                <a:latin typeface="Calibri" panose="020F0502020204030204" charset="0"/>
                <a:cs typeface="Calibri" panose="020F0502020204030204" charset="0"/>
              </a:rPr>
              <a:t>less</a:t>
            </a:r>
            <a:r>
              <a:rPr lang="en-US" dirty="0">
                <a:latin typeface="Calibri" panose="020F0502020204030204" charset="0"/>
                <a:cs typeface="Calibri" panose="020F0502020204030204" charset="0"/>
              </a:rPr>
              <a:t>.</a:t>
            </a:r>
            <a:endParaRPr lang="en-US" dirty="0">
              <a:latin typeface="Calibri" panose="020F0502020204030204" charset="0"/>
              <a:cs typeface="Calibri" panose="020F0502020204030204" charset="0"/>
            </a:endParaRPr>
          </a:p>
        </p:txBody>
      </p:sp>
      <p:sp>
        <p:nvSpPr>
          <p:cNvPr id="3" name="Title 2"/>
          <p:cNvSpPr>
            <a:spLocks noGrp="1"/>
          </p:cNvSpPr>
          <p:nvPr>
            <p:ph type="title"/>
          </p:nvPr>
        </p:nvSpPr>
        <p:spPr>
          <a:xfrm>
            <a:off x="1141413" y="800099"/>
            <a:ext cx="9905998" cy="1076325"/>
          </a:xfrm>
        </p:spPr>
        <p:txBody>
          <a:bodyPr>
            <a:normAutofit/>
          </a:bodyPr>
          <a:lstStyle/>
          <a:p>
            <a:r>
              <a:rPr lang="en-IN" dirty="0">
                <a:solidFill>
                  <a:schemeClr val="tx1"/>
                </a:solidFill>
                <a:latin typeface="Calibri" panose="020F0502020204030204" charset="0"/>
                <a:cs typeface="Calibri" panose="020F0502020204030204" charset="0"/>
              </a:rPr>
              <a:t>Insight from KPI - 9</a:t>
            </a:r>
            <a:endParaRPr lang="en-IN" dirty="0">
              <a:solidFill>
                <a:schemeClr val="tx1"/>
              </a:solidFill>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27CE633F-9882-4A5C-83A2-1109D0C73261}" type="slidenum">
              <a:rPr lang="en-US" smtClean="0"/>
            </a:fld>
            <a:endParaRPr lang="en-US" dirty="0"/>
          </a:p>
        </p:txBody>
      </p:sp>
      <p:cxnSp>
        <p:nvCxnSpPr>
          <p:cNvPr id="6" name="Straight Connector 5"/>
          <p:cNvCxnSpPr/>
          <p:nvPr/>
        </p:nvCxnSpPr>
        <p:spPr>
          <a:xfrm>
            <a:off x="7015797" y="105776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5" name="Content Placeholder 4"/>
          <p:cNvPicPr>
            <a:picLocks noGrp="1" noChangeAspect="1"/>
          </p:cNvPicPr>
          <p:nvPr>
            <p:ph idx="1"/>
          </p:nvPr>
        </p:nvPicPr>
        <p:blipFill>
          <a:blip r:embed="rId1"/>
          <a:stretch>
            <a:fillRect/>
          </a:stretch>
        </p:blipFill>
        <p:spPr>
          <a:xfrm>
            <a:off x="261656" y="61072"/>
            <a:ext cx="11465859" cy="6024282"/>
          </a:xfrm>
          <a:prstGeom prst="rect">
            <a:avLst/>
          </a:prstGeom>
        </p:spPr>
      </p:pic>
      <p:sp>
        <p:nvSpPr>
          <p:cNvPr id="7"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fld>
            <a:endParaRPr lang="en-US" sz="1200"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7015797" y="1057761"/>
            <a:ext cx="1588" cy="468200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pic>
        <p:nvPicPr>
          <p:cNvPr id="3" name="Content Placeholder 2"/>
          <p:cNvPicPr>
            <a:picLocks noGrp="1" noChangeAspect="1"/>
          </p:cNvPicPr>
          <p:nvPr>
            <p:ph idx="1"/>
          </p:nvPr>
        </p:nvPicPr>
        <p:blipFill>
          <a:blip r:embed="rId1"/>
          <a:stretch>
            <a:fillRect/>
          </a:stretch>
        </p:blipFill>
        <p:spPr>
          <a:xfrm>
            <a:off x="276542" y="95250"/>
            <a:ext cx="11467465" cy="5943600"/>
          </a:xfrm>
          <a:prstGeom prst="rect">
            <a:avLst/>
          </a:prstGeom>
        </p:spPr>
      </p:pic>
      <p:sp>
        <p:nvSpPr>
          <p:cNvPr id="7"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fld>
            <a:endParaRPr lang="en-US" sz="120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3831590" y="288925"/>
            <a:ext cx="4006850" cy="643255"/>
          </a:xfrm>
        </p:spPr>
        <p:txBody>
          <a:bodyPr/>
          <a:lstStyle/>
          <a:p>
            <a:pPr algn="ctr"/>
            <a:r>
              <a:rPr lang="en-IN" altLang="en-US" sz="4000" cap="all" dirty="0">
                <a:latin typeface="Calibri" panose="020F0502020204030204" charset="0"/>
                <a:cs typeface="Calibri" panose="020F0502020204030204" charset="0"/>
              </a:rPr>
              <a:t>Conclusion</a:t>
            </a:r>
            <a:endParaRPr lang="en-IN" altLang="en-US" sz="4000" cap="all" dirty="0">
              <a:latin typeface="Calibri" panose="020F0502020204030204" charset="0"/>
              <a:cs typeface="Calibri" panose="020F0502020204030204" charset="0"/>
            </a:endParaRPr>
          </a:p>
        </p:txBody>
      </p:sp>
      <p:sp>
        <p:nvSpPr>
          <p:cNvPr id="3" name="Title 2"/>
          <p:cNvSpPr>
            <a:spLocks noGrp="1"/>
          </p:cNvSpPr>
          <p:nvPr>
            <p:ph type="title"/>
          </p:nvPr>
        </p:nvSpPr>
        <p:spPr>
          <a:xfrm>
            <a:off x="995082" y="932180"/>
            <a:ext cx="10053918" cy="5211445"/>
          </a:xfrm>
        </p:spPr>
        <p:txBody>
          <a:bodyPr>
            <a:normAutofit/>
          </a:bodyPr>
          <a:lstStyle/>
          <a:p>
            <a:r>
              <a:rPr lang="en-US" sz="1800" dirty="0">
                <a:latin typeface="Calibri" panose="020F0502020204030204" charset="0"/>
                <a:cs typeface="Calibri" panose="020F0502020204030204" charset="0"/>
                <a:sym typeface="+mn-ea"/>
              </a:rPr>
              <a:t>HR analytics is  the application  of research  designs and advance statistical tools for evaluating HR data to find out solutions or to make sustainable  decisions relating to HR issues  aligning with  business  strategy.</a:t>
            </a:r>
            <a:br>
              <a:rPr lang="en-US" sz="1800" dirty="0">
                <a:latin typeface="Calibri" panose="020F0502020204030204" charset="0"/>
                <a:cs typeface="Calibri" panose="020F0502020204030204" charset="0"/>
                <a:sym typeface="+mn-ea"/>
              </a:rPr>
            </a:br>
            <a:br>
              <a:rPr lang="en-US" sz="1800" dirty="0">
                <a:latin typeface="Calibri" panose="020F0502020204030204" charset="0"/>
                <a:cs typeface="Calibri" panose="020F0502020204030204" charset="0"/>
                <a:sym typeface="+mn-ea"/>
              </a:rPr>
            </a:b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Provide targeted training programs to enhance skills and career development, increasing employee satisfaction</a:t>
            </a:r>
            <a:br>
              <a:rPr lang="en-US" sz="1800" dirty="0">
                <a:latin typeface="Calibri" panose="020F0502020204030204" charset="0"/>
                <a:cs typeface="Calibri" panose="020F0502020204030204" charset="0"/>
              </a:rPr>
            </a:b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Identify high-potential employees and create development plans to retain top talent.</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Regularly update and refine models and strategies based on new data and evolving organizational dynamics.</a:t>
            </a:r>
            <a:br>
              <a:rPr lang="en-US" sz="1800" dirty="0">
                <a:latin typeface="Calibri" panose="020F0502020204030204" charset="0"/>
                <a:cs typeface="Calibri" panose="020F0502020204030204" charset="0"/>
              </a:rPr>
            </a:b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Implement regular surveys to measure employee engagement and satisfaction.</a:t>
            </a:r>
            <a:br>
              <a:rPr lang="en-US" sz="1800" dirty="0">
                <a:latin typeface="Calibri" panose="020F0502020204030204" charset="0"/>
                <a:cs typeface="Calibri" panose="020F0502020204030204" charset="0"/>
              </a:rPr>
            </a:b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overestimate and appreciate employees contribution towards the growth of organization whether it is less then their capabilities sometimes, it will give them motivation.</a:t>
            </a:r>
            <a:br>
              <a:rPr lang="en-US" sz="1800" dirty="0">
                <a:latin typeface="Calibri" panose="020F0502020204030204" charset="0"/>
                <a:cs typeface="Calibri" panose="020F0502020204030204" charset="0"/>
              </a:rPr>
            </a:br>
            <a:endParaRPr lang="en-US" sz="18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92545" y="1137920"/>
            <a:ext cx="4434840" cy="628015"/>
          </a:xfrm>
        </p:spPr>
        <p:txBody>
          <a:bodyPr>
            <a:noAutofit/>
          </a:bodyPr>
          <a:lstStyle/>
          <a:p>
            <a:r>
              <a:rPr lang="en-US" sz="4000" b="1" cap="none">
                <a:latin typeface="Calibri" panose="020F0502020204030204" charset="0"/>
                <a:ea typeface="+mn-ea"/>
                <a:cs typeface="Calibri" panose="020F0502020204030204" charset="0"/>
              </a:rPr>
              <a:t>Agenda</a:t>
            </a:r>
            <a:endParaRPr lang="en-US" sz="4000" b="1" cap="none" dirty="0">
              <a:latin typeface="Calibri" panose="020F0502020204030204" charset="0"/>
              <a:ea typeface="+mn-ea"/>
              <a:cs typeface="Calibri" panose="020F0502020204030204" charset="0"/>
            </a:endParaRPr>
          </a:p>
        </p:txBody>
      </p:sp>
      <p:sp>
        <p:nvSpPr>
          <p:cNvPr id="5" name="Content Placeholder 4"/>
          <p:cNvSpPr>
            <a:spLocks noGrp="1"/>
          </p:cNvSpPr>
          <p:nvPr>
            <p:ph idx="1"/>
          </p:nvPr>
        </p:nvSpPr>
        <p:spPr>
          <a:xfrm>
            <a:off x="6392583" y="1988062"/>
            <a:ext cx="4434721" cy="3710427"/>
          </a:xfrm>
        </p:spPr>
        <p:txBody>
          <a:bodyPr/>
          <a:lstStyle/>
          <a:p>
            <a:r>
              <a:rPr lang="en-US" sz="2800" dirty="0">
                <a:latin typeface="Calibri" panose="020F0502020204030204" charset="0"/>
                <a:cs typeface="Calibri" panose="020F0502020204030204" charset="0"/>
              </a:rPr>
              <a:t>Introduction to problem statement</a:t>
            </a:r>
            <a:endParaRPr lang="en-US" sz="2800" dirty="0">
              <a:latin typeface="Calibri" panose="020F0502020204030204" charset="0"/>
              <a:cs typeface="Calibri" panose="020F0502020204030204" charset="0"/>
            </a:endParaRPr>
          </a:p>
          <a:p>
            <a:r>
              <a:rPr lang="en-US" sz="2800" dirty="0">
                <a:latin typeface="Calibri" panose="020F0502020204030204" charset="0"/>
                <a:cs typeface="Calibri" panose="020F0502020204030204" charset="0"/>
              </a:rPr>
              <a:t>Business objective</a:t>
            </a:r>
            <a:endParaRPr lang="en-US" sz="2800" dirty="0">
              <a:latin typeface="Calibri" panose="020F0502020204030204" charset="0"/>
              <a:cs typeface="Calibri" panose="020F0502020204030204" charset="0"/>
            </a:endParaRPr>
          </a:p>
          <a:p>
            <a:r>
              <a:rPr lang="en-US" sz="2800" dirty="0">
                <a:latin typeface="Calibri" panose="020F0502020204030204" charset="0"/>
                <a:cs typeface="Calibri" panose="020F0502020204030204" charset="0"/>
              </a:rPr>
              <a:t>Kpi’s</a:t>
            </a:r>
            <a:endParaRPr lang="en-US" sz="2800" dirty="0">
              <a:latin typeface="Calibri" panose="020F0502020204030204" charset="0"/>
              <a:cs typeface="Calibri" panose="020F0502020204030204" charset="0"/>
            </a:endParaRPr>
          </a:p>
          <a:p>
            <a:r>
              <a:rPr lang="en-US" sz="2800" dirty="0">
                <a:latin typeface="Calibri" panose="020F0502020204030204" charset="0"/>
                <a:cs typeface="Calibri" panose="020F0502020204030204" charset="0"/>
              </a:rPr>
              <a:t>Dashboard</a:t>
            </a:r>
            <a:endParaRPr lang="en-US" sz="2800" dirty="0">
              <a:latin typeface="Calibri" panose="020F0502020204030204" charset="0"/>
              <a:cs typeface="Calibri" panose="020F0502020204030204" charset="0"/>
            </a:endParaRPr>
          </a:p>
          <a:p>
            <a:r>
              <a:rPr lang="en-US" sz="2800" dirty="0">
                <a:latin typeface="Calibri" panose="020F0502020204030204" charset="0"/>
                <a:cs typeface="Calibri" panose="020F0502020204030204" charset="0"/>
              </a:rPr>
              <a:t>Conclusion</a:t>
            </a:r>
            <a:endParaRPr lang="en-US" sz="2800" dirty="0">
              <a:latin typeface="Calibri" panose="020F0502020204030204" charset="0"/>
              <a:cs typeface="Calibri" panose="020F0502020204030204" charset="0"/>
            </a:endParaRPr>
          </a:p>
          <a:p>
            <a:endParaRPr lang="en-US" sz="2800" dirty="0">
              <a:latin typeface="Calibri" panose="020F0502020204030204" charset="0"/>
              <a:cs typeface="Calibri" panose="020F0502020204030204" charset="0"/>
            </a:endParaRPr>
          </a:p>
        </p:txBody>
      </p:sp>
      <p:pic>
        <p:nvPicPr>
          <p:cNvPr id="1028" name="Picture 4" descr="How to Become a Data Analyst in 2023: 5 Steps to Start Your Career |  DataCamp"/>
          <p:cNvPicPr>
            <a:picLocks noGrp="1" noChangeAspect="1" noChangeArrowheads="1"/>
          </p:cNvPicPr>
          <p:nvPr>
            <p:ph type="pic" sz="quarter" idx="10"/>
          </p:nvPr>
        </p:nvPicPr>
        <p:blipFill>
          <a:blip r:embed="rId1">
            <a:extLst>
              <a:ext uri="{28A0092B-C50C-407E-A947-70E740481C1C}">
                <a14:useLocalDpi xmlns:a14="http://schemas.microsoft.com/office/drawing/2010/main" val="0"/>
              </a:ext>
            </a:extLst>
          </a:blip>
          <a:srcRect l="4486" r="4486"/>
          <a:stretch>
            <a:fillRect/>
          </a:stretch>
        </p:blipFill>
        <p:spPr bwMode="auto">
          <a:xfrm>
            <a:off x="1352550" y="650240"/>
            <a:ext cx="4281805" cy="224726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Placeholder 99"/>
          <p:cNvPicPr>
            <a:picLocks noGrp="1" noChangeAspect="1"/>
          </p:cNvPicPr>
          <p:nvPr>
            <p:ph type="pic" sz="quarter" idx="11"/>
          </p:nvPr>
        </p:nvPicPr>
        <p:blipFill>
          <a:blip r:embed="rId2"/>
          <a:stretch>
            <a:fillRect/>
          </a:stretch>
        </p:blipFill>
        <p:spPr>
          <a:xfrm>
            <a:off x="615315" y="3886200"/>
            <a:ext cx="4272915" cy="2470150"/>
          </a:xfrm>
          <a:prstGeom prst="rect">
            <a:avLst/>
          </a:prstGeom>
          <a:noFill/>
          <a:ln w="9525">
            <a:noFill/>
          </a:ln>
        </p:spPr>
      </p:pic>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5" name="Content Placeholder 104"/>
          <p:cNvPicPr>
            <a:picLocks noChangeAspect="1"/>
          </p:cNvPicPr>
          <p:nvPr>
            <p:ph sz="half" idx="1"/>
          </p:nvPr>
        </p:nvPicPr>
        <p:blipFill>
          <a:blip r:embed="rId1"/>
          <a:stretch>
            <a:fillRect/>
          </a:stretch>
        </p:blipFill>
        <p:spPr>
          <a:xfrm>
            <a:off x="8837295" y="2342515"/>
            <a:ext cx="2676525" cy="1534160"/>
          </a:xfrm>
          <a:prstGeom prst="rect">
            <a:avLst/>
          </a:prstGeom>
          <a:noFill/>
          <a:ln w="9525">
            <a:noFill/>
          </a:ln>
        </p:spPr>
      </p:pic>
      <p:pic>
        <p:nvPicPr>
          <p:cNvPr id="101" name="Picture Placeholder 100"/>
          <p:cNvPicPr>
            <a:picLocks noChangeAspect="1"/>
          </p:cNvPicPr>
          <p:nvPr>
            <p:ph sz="half" idx="2"/>
          </p:nvPr>
        </p:nvPicPr>
        <p:blipFill>
          <a:blip r:embed="rId2"/>
          <a:stretch>
            <a:fillRect/>
          </a:stretch>
        </p:blipFill>
        <p:spPr>
          <a:xfrm>
            <a:off x="8978900" y="217805"/>
            <a:ext cx="2676525" cy="1532890"/>
          </a:xfrm>
          <a:prstGeom prst="rect">
            <a:avLst/>
          </a:prstGeom>
          <a:noFill/>
          <a:ln w="9525">
            <a:noFill/>
          </a:ln>
        </p:spPr>
      </p:pic>
      <p:pic>
        <p:nvPicPr>
          <p:cNvPr id="102" name="Picture Placeholder 101"/>
          <p:cNvPicPr>
            <a:picLocks noChangeAspect="1"/>
          </p:cNvPicPr>
          <p:nvPr>
            <p:ph type="pic" sz="quarter" idx="11"/>
          </p:nvPr>
        </p:nvPicPr>
        <p:blipFill>
          <a:blip r:embed="rId3"/>
          <a:stretch>
            <a:fillRect/>
          </a:stretch>
        </p:blipFill>
        <p:spPr>
          <a:xfrm>
            <a:off x="470535" y="2343150"/>
            <a:ext cx="2676525" cy="1533525"/>
          </a:xfrm>
          <a:prstGeom prst="rect">
            <a:avLst/>
          </a:prstGeom>
          <a:noFill/>
          <a:ln w="9525">
            <a:noFill/>
          </a:ln>
        </p:spPr>
      </p:pic>
      <p:pic>
        <p:nvPicPr>
          <p:cNvPr id="104" name="Picture 103"/>
          <p:cNvPicPr/>
          <p:nvPr/>
        </p:nvPicPr>
        <p:blipFill>
          <a:blip r:embed="rId4"/>
          <a:stretch>
            <a:fillRect/>
          </a:stretch>
        </p:blipFill>
        <p:spPr>
          <a:xfrm>
            <a:off x="4758055" y="217805"/>
            <a:ext cx="2675890" cy="1532890"/>
          </a:xfrm>
          <a:prstGeom prst="rect">
            <a:avLst/>
          </a:prstGeom>
          <a:noFill/>
          <a:ln w="9525">
            <a:noFill/>
          </a:ln>
        </p:spPr>
      </p:pic>
      <p:pic>
        <p:nvPicPr>
          <p:cNvPr id="100" name="Picture Placeholder 99"/>
          <p:cNvPicPr>
            <a:picLocks noChangeAspect="1"/>
          </p:cNvPicPr>
          <p:nvPr/>
        </p:nvPicPr>
        <p:blipFill>
          <a:blip r:embed="rId5"/>
          <a:stretch>
            <a:fillRect/>
          </a:stretch>
        </p:blipFill>
        <p:spPr>
          <a:xfrm>
            <a:off x="8978900" y="4349750"/>
            <a:ext cx="2676525" cy="1533525"/>
          </a:xfrm>
          <a:prstGeom prst="rect">
            <a:avLst/>
          </a:prstGeom>
          <a:noFill/>
          <a:ln w="9525">
            <a:noFill/>
          </a:ln>
        </p:spPr>
      </p:pic>
      <p:pic>
        <p:nvPicPr>
          <p:cNvPr id="103" name="Picture Placeholder 102"/>
          <p:cNvPicPr>
            <a:picLocks noChangeAspect="1"/>
          </p:cNvPicPr>
          <p:nvPr/>
        </p:nvPicPr>
        <p:blipFill>
          <a:blip r:embed="rId6"/>
          <a:stretch>
            <a:fillRect/>
          </a:stretch>
        </p:blipFill>
        <p:spPr>
          <a:xfrm>
            <a:off x="471170" y="217805"/>
            <a:ext cx="2676525" cy="1508125"/>
          </a:xfrm>
          <a:prstGeom prst="rect">
            <a:avLst/>
          </a:prstGeom>
          <a:noFill/>
          <a:ln w="9525">
            <a:noFill/>
          </a:ln>
        </p:spPr>
      </p:pic>
      <p:pic>
        <p:nvPicPr>
          <p:cNvPr id="107" name="Picture 106"/>
          <p:cNvPicPr/>
          <p:nvPr/>
        </p:nvPicPr>
        <p:blipFill>
          <a:blip r:embed="rId7"/>
          <a:stretch>
            <a:fillRect/>
          </a:stretch>
        </p:blipFill>
        <p:spPr>
          <a:xfrm>
            <a:off x="470535" y="4350385"/>
            <a:ext cx="2676525" cy="1532890"/>
          </a:xfrm>
          <a:prstGeom prst="rect">
            <a:avLst/>
          </a:prstGeom>
          <a:noFill/>
          <a:ln w="9525">
            <a:noFill/>
          </a:ln>
        </p:spPr>
      </p:pic>
      <p:pic>
        <p:nvPicPr>
          <p:cNvPr id="109" name="Picture 108"/>
          <p:cNvPicPr/>
          <p:nvPr/>
        </p:nvPicPr>
        <p:blipFill>
          <a:blip r:embed="rId8"/>
          <a:stretch>
            <a:fillRect/>
          </a:stretch>
        </p:blipFill>
        <p:spPr>
          <a:xfrm>
            <a:off x="4758055" y="2752090"/>
            <a:ext cx="2675255" cy="2623185"/>
          </a:xfrm>
          <a:prstGeom prst="rect">
            <a:avLst/>
          </a:prstGeom>
          <a:noFill/>
          <a:ln w="9525">
            <a:noFill/>
          </a:ln>
        </p:spPr>
      </p:pic>
      <p:cxnSp>
        <p:nvCxnSpPr>
          <p:cNvPr id="74" name="Elbow Connector 73"/>
          <p:cNvCxnSpPr/>
          <p:nvPr/>
        </p:nvCxnSpPr>
        <p:spPr>
          <a:xfrm rot="10800000">
            <a:off x="3147060" y="1348105"/>
            <a:ext cx="1609725" cy="1403350"/>
          </a:xfrm>
          <a:prstGeom prst="bentConnector3">
            <a:avLst>
              <a:gd name="adj1" fmla="val 49980"/>
            </a:avLst>
          </a:prstGeom>
        </p:spPr>
        <p:style>
          <a:lnRef idx="2">
            <a:schemeClr val="accent1"/>
          </a:lnRef>
          <a:fillRef idx="0">
            <a:srgbClr val="FFFFFF"/>
          </a:fillRef>
          <a:effectRef idx="0">
            <a:srgbClr val="FFFFFF"/>
          </a:effectRef>
          <a:fontRef idx="minor">
            <a:schemeClr val="tx1"/>
          </a:fontRef>
        </p:style>
      </p:cxnSp>
      <p:cxnSp>
        <p:nvCxnSpPr>
          <p:cNvPr id="75" name="Elbow Connector 74"/>
          <p:cNvCxnSpPr/>
          <p:nvPr/>
        </p:nvCxnSpPr>
        <p:spPr>
          <a:xfrm rot="10800000" flipV="1">
            <a:off x="3166745" y="4700270"/>
            <a:ext cx="1543050" cy="885825"/>
          </a:xfrm>
          <a:prstGeom prst="bentConnector3">
            <a:avLst>
              <a:gd name="adj1" fmla="val 49959"/>
            </a:avLst>
          </a:prstGeom>
        </p:spPr>
        <p:style>
          <a:lnRef idx="2">
            <a:schemeClr val="accent1"/>
          </a:lnRef>
          <a:fillRef idx="0">
            <a:srgbClr val="FFFFFF"/>
          </a:fillRef>
          <a:effectRef idx="0">
            <a:srgbClr val="FFFFFF"/>
          </a:effectRef>
          <a:fontRef idx="minor">
            <a:schemeClr val="tx1"/>
          </a:fontRef>
        </p:style>
      </p:cxnSp>
      <p:cxnSp>
        <p:nvCxnSpPr>
          <p:cNvPr id="76" name="Elbow Connector 75"/>
          <p:cNvCxnSpPr/>
          <p:nvPr/>
        </p:nvCxnSpPr>
        <p:spPr>
          <a:xfrm rot="10800000">
            <a:off x="3175000" y="3385820"/>
            <a:ext cx="1543685" cy="485775"/>
          </a:xfrm>
          <a:prstGeom prst="bentConnector3">
            <a:avLst>
              <a:gd name="adj1" fmla="val 49979"/>
            </a:avLst>
          </a:prstGeom>
        </p:spPr>
        <p:style>
          <a:lnRef idx="2">
            <a:schemeClr val="accent1"/>
          </a:lnRef>
          <a:fillRef idx="0">
            <a:srgbClr val="FFFFFF"/>
          </a:fillRef>
          <a:effectRef idx="0">
            <a:srgbClr val="FFFFFF"/>
          </a:effectRef>
          <a:fontRef idx="minor">
            <a:schemeClr val="tx1"/>
          </a:fontRef>
        </p:style>
      </p:cxnSp>
      <p:cxnSp>
        <p:nvCxnSpPr>
          <p:cNvPr id="78" name="Straight Connector 77"/>
          <p:cNvCxnSpPr>
            <a:stCxn id="109" idx="0"/>
            <a:endCxn id="104" idx="2"/>
          </p:cNvCxnSpPr>
          <p:nvPr/>
        </p:nvCxnSpPr>
        <p:spPr>
          <a:xfrm flipV="1">
            <a:off x="6096000" y="1750695"/>
            <a:ext cx="0" cy="1001395"/>
          </a:xfrm>
          <a:prstGeom prst="line">
            <a:avLst/>
          </a:prstGeom>
        </p:spPr>
        <p:style>
          <a:lnRef idx="2">
            <a:schemeClr val="accent1"/>
          </a:lnRef>
          <a:fillRef idx="0">
            <a:srgbClr val="FFFFFF"/>
          </a:fillRef>
          <a:effectRef idx="0">
            <a:srgbClr val="FFFFFF"/>
          </a:effectRef>
          <a:fontRef idx="minor">
            <a:schemeClr val="tx1"/>
          </a:fontRef>
        </p:style>
      </p:cxnSp>
      <p:cxnSp>
        <p:nvCxnSpPr>
          <p:cNvPr id="79" name="Elbow Connector 78"/>
          <p:cNvCxnSpPr/>
          <p:nvPr/>
        </p:nvCxnSpPr>
        <p:spPr>
          <a:xfrm rot="10800000" flipV="1">
            <a:off x="7472680" y="1239520"/>
            <a:ext cx="1515110" cy="1512570"/>
          </a:xfrm>
          <a:prstGeom prst="bentConnector3">
            <a:avLst>
              <a:gd name="adj1" fmla="val 49958"/>
            </a:avLst>
          </a:prstGeom>
        </p:spPr>
        <p:style>
          <a:lnRef idx="2">
            <a:schemeClr val="accent1"/>
          </a:lnRef>
          <a:fillRef idx="0">
            <a:srgbClr val="FFFFFF"/>
          </a:fillRef>
          <a:effectRef idx="0">
            <a:srgbClr val="FFFFFF"/>
          </a:effectRef>
          <a:fontRef idx="minor">
            <a:schemeClr val="tx1"/>
          </a:fontRef>
        </p:style>
      </p:cxnSp>
      <p:cxnSp>
        <p:nvCxnSpPr>
          <p:cNvPr id="80" name="Elbow Connector 79"/>
          <p:cNvCxnSpPr/>
          <p:nvPr/>
        </p:nvCxnSpPr>
        <p:spPr>
          <a:xfrm rot="10800000" flipV="1">
            <a:off x="7472680" y="3395345"/>
            <a:ext cx="1342390" cy="480695"/>
          </a:xfrm>
          <a:prstGeom prst="bentConnector3">
            <a:avLst>
              <a:gd name="adj1" fmla="val 49953"/>
            </a:avLst>
          </a:prstGeom>
        </p:spPr>
        <p:style>
          <a:lnRef idx="2">
            <a:schemeClr val="accent1"/>
          </a:lnRef>
          <a:fillRef idx="0">
            <a:srgbClr val="FFFFFF"/>
          </a:fillRef>
          <a:effectRef idx="0">
            <a:srgbClr val="FFFFFF"/>
          </a:effectRef>
          <a:fontRef idx="minor">
            <a:schemeClr val="tx1"/>
          </a:fontRef>
        </p:style>
      </p:cxnSp>
      <p:cxnSp>
        <p:nvCxnSpPr>
          <p:cNvPr id="81" name="Elbow Connector 80"/>
          <p:cNvCxnSpPr/>
          <p:nvPr/>
        </p:nvCxnSpPr>
        <p:spPr>
          <a:xfrm rot="10800000">
            <a:off x="7472045" y="4699635"/>
            <a:ext cx="1485265" cy="686435"/>
          </a:xfrm>
          <a:prstGeom prst="bentConnector3">
            <a:avLst>
              <a:gd name="adj1" fmla="val 49979"/>
            </a:avLst>
          </a:prstGeom>
        </p:spPr>
        <p:style>
          <a:lnRef idx="2">
            <a:schemeClr val="accent1"/>
          </a:lnRef>
          <a:fillRef idx="0">
            <a:srgbClr val="FFFFFF"/>
          </a:fillRef>
          <a:effectRef idx="0">
            <a:srgbClr val="FFFFFF"/>
          </a:effectRef>
          <a:fontRef idx="minor">
            <a:schemeClr val="tx1"/>
          </a:fontRef>
        </p:style>
      </p:cxnSp>
      <p:sp>
        <p:nvSpPr>
          <p:cNvPr id="82"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fld>
            <a:endParaRPr lang="en-US" sz="1200"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294A09A9-5501-47C1-A89A-A340965A2BE2}" type="slidenum">
              <a:rPr lang="en-US" smtClean="0"/>
            </a:fld>
            <a:endParaRPr lang="en-US" dirty="0"/>
          </a:p>
        </p:txBody>
      </p:sp>
      <p:pic>
        <p:nvPicPr>
          <p:cNvPr id="105" name="Picture 104"/>
          <p:cNvPicPr/>
          <p:nvPr/>
        </p:nvPicPr>
        <p:blipFill>
          <a:blip r:embed="rId1"/>
          <a:stretch>
            <a:fillRect/>
          </a:stretch>
        </p:blipFill>
        <p:spPr>
          <a:xfrm>
            <a:off x="0" y="0"/>
            <a:ext cx="3916680" cy="4034790"/>
          </a:xfrm>
          <a:prstGeom prst="rect">
            <a:avLst/>
          </a:prstGeom>
          <a:noFill/>
          <a:ln w="9525">
            <a:noFill/>
          </a:ln>
        </p:spPr>
      </p:pic>
      <p:sp>
        <p:nvSpPr>
          <p:cNvPr id="11" name="Text Box 10"/>
          <p:cNvSpPr txBox="1"/>
          <p:nvPr/>
        </p:nvSpPr>
        <p:spPr>
          <a:xfrm>
            <a:off x="4748530" y="2298700"/>
            <a:ext cx="5859145" cy="2540000"/>
          </a:xfrm>
          <a:prstGeom prst="rect">
            <a:avLst/>
          </a:prstGeom>
          <a:noFill/>
        </p:spPr>
        <p:txBody>
          <a:bodyPr wrap="square" rtlCol="0">
            <a:noAutofit/>
          </a:bodyPr>
          <a:lstStyle/>
          <a:p>
            <a:pPr algn="ctr"/>
            <a:r>
              <a:rPr lang="en-US" dirty="0">
                <a:latin typeface="Comic Sans MS" panose="030F0702030302020204" charset="0"/>
                <a:cs typeface="Comic Sans MS" panose="030F0702030302020204" charset="0"/>
              </a:rPr>
              <a:t>This project lays the foundation for informed HR decisions, fostering a workplace that attracts, retains, and nurtures top talent.</a:t>
            </a:r>
            <a:endParaRPr lang="en-US" dirty="0">
              <a:latin typeface="Comic Sans MS" panose="030F0702030302020204" charset="0"/>
              <a:cs typeface="Comic Sans MS" panose="030F0702030302020204" charset="0"/>
            </a:endParaRPr>
          </a:p>
        </p:txBody>
      </p:sp>
      <p:sp>
        <p:nvSpPr>
          <p:cNvPr id="7"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fld>
            <a:endParaRPr lang="en-US" sz="120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latin typeface="Calibri" panose="020F0502020204030204" charset="0"/>
                <a:cs typeface="Calibri" panose="020F0502020204030204" charset="0"/>
              </a:rPr>
              <a:t>Introduction</a:t>
            </a:r>
            <a:endParaRPr lang="en-US" sz="4400" dirty="0">
              <a:latin typeface="Calibri" panose="020F0502020204030204" charset="0"/>
              <a:cs typeface="Calibri" panose="020F0502020204030204" charset="0"/>
            </a:endParaRPr>
          </a:p>
        </p:txBody>
      </p:sp>
      <p:sp>
        <p:nvSpPr>
          <p:cNvPr id="3" name="Content Placeholder 2"/>
          <p:cNvSpPr>
            <a:spLocks noGrp="1"/>
          </p:cNvSpPr>
          <p:nvPr>
            <p:ph idx="1"/>
          </p:nvPr>
        </p:nvSpPr>
        <p:spPr>
          <a:gradFill>
            <a:gsLst>
              <a:gs pos="0">
                <a:schemeClr val="bg1">
                  <a:lumMod val="95000"/>
                  <a:lumOff val="5000"/>
                </a:schemeClr>
              </a:gs>
              <a:gs pos="100000">
                <a:schemeClr val="bg1">
                  <a:lumMod val="50000"/>
                  <a:lumOff val="50000"/>
                </a:schemeClr>
              </a:gs>
            </a:gsLst>
            <a:lin ang="5400000" scaled="0"/>
          </a:gradFill>
        </p:spPr>
        <p:txBody>
          <a:bodyPr/>
          <a:lstStyle/>
          <a:p>
            <a:pPr marL="342900" indent="-342900" algn="l">
              <a:buFont typeface="Arial" panose="020B0604020202020204" pitchFamily="34" charset="0"/>
              <a:buChar char="•"/>
            </a:pPr>
            <a:r>
              <a:rPr lang="en-US" sz="2400" dirty="0">
                <a:latin typeface="Calibri" panose="020F0502020204030204" charset="0"/>
                <a:cs typeface="Calibri" panose="020F0502020204030204" charset="0"/>
              </a:rPr>
              <a:t>HR data analysis allows organizations to understand the composition of their workforce, including demographics, skills, and experience levels. This insight is crucial for strategic workforce planning, helping organizations align their human capital with business goals and future needs.</a:t>
            </a:r>
            <a:endParaRPr lang="en-US" sz="2400" dirty="0">
              <a:latin typeface="Calibri" panose="020F0502020204030204" charset="0"/>
              <a:cs typeface="Calibri" panose="020F0502020204030204" charset="0"/>
            </a:endParaRPr>
          </a:p>
          <a:p>
            <a:pPr marL="342900" indent="-342900" algn="l">
              <a:buFont typeface="Arial" panose="020B0604020202020204" pitchFamily="34" charset="0"/>
              <a:buChar char="•"/>
            </a:pPr>
            <a:r>
              <a:rPr lang="en-US" sz="2400" dirty="0">
                <a:latin typeface="Calibri" panose="020F0502020204030204" charset="0"/>
                <a:cs typeface="Calibri" panose="020F0502020204030204" charset="0"/>
              </a:rPr>
              <a:t>Objectives and scope of the project is to make the insights understandable and help to take appropriate actions and make decision making promptly.</a:t>
            </a:r>
            <a:endParaRPr lang="en-US" sz="2400" dirty="0">
              <a:latin typeface="Calibri" panose="020F0502020204030204" charset="0"/>
              <a:cs typeface="Calibri" panose="020F0502020204030204" charset="0"/>
            </a:endParaRPr>
          </a:p>
          <a:p>
            <a:endParaRPr lang="en-US" sz="2400" dirty="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nvGraphicFramePr>
        <p:xfrm>
          <a:off x="1169670" y="1983105"/>
          <a:ext cx="9191625" cy="3232150"/>
        </p:xfrm>
        <a:graphic>
          <a:graphicData uri="http://schemas.openxmlformats.org/drawingml/2006/table">
            <a:tbl>
              <a:tblPr firstRow="1" bandRow="1">
                <a:tableStyleId>{5C22544A-7EE6-4342-B048-85BDC9FD1C3A}</a:tableStyleId>
              </a:tblPr>
              <a:tblGrid>
                <a:gridCol w="3063875"/>
                <a:gridCol w="3063875"/>
                <a:gridCol w="3063875"/>
              </a:tblGrid>
              <a:tr h="646430">
                <a:tc>
                  <a:txBody>
                    <a:bodyPr/>
                    <a:lstStyle/>
                    <a:p>
                      <a:pPr>
                        <a:buNone/>
                      </a:pPr>
                      <a:r>
                        <a:rPr lang="en-US"/>
                        <a:t>Dataset</a:t>
                      </a:r>
                      <a:endParaRPr lang="en-US"/>
                    </a:p>
                  </a:txBody>
                  <a:tcPr/>
                </a:tc>
                <a:tc>
                  <a:txBody>
                    <a:bodyPr/>
                    <a:lstStyle/>
                    <a:p>
                      <a:pPr>
                        <a:buNone/>
                      </a:pPr>
                      <a:r>
                        <a:rPr lang="en-US"/>
                        <a:t>HR_1</a:t>
                      </a:r>
                      <a:endParaRPr lang="en-US"/>
                    </a:p>
                  </a:txBody>
                  <a:tcPr/>
                </a:tc>
                <a:tc>
                  <a:txBody>
                    <a:bodyPr/>
                    <a:lstStyle/>
                    <a:p>
                      <a:pPr>
                        <a:buNone/>
                      </a:pPr>
                      <a:r>
                        <a:rPr lang="en-US"/>
                        <a:t>HR_2</a:t>
                      </a:r>
                      <a:endParaRPr lang="en-US"/>
                    </a:p>
                  </a:txBody>
                  <a:tcPr/>
                </a:tc>
              </a:tr>
              <a:tr h="646430">
                <a:tc>
                  <a:txBody>
                    <a:bodyPr/>
                    <a:lstStyle/>
                    <a:p>
                      <a:pPr>
                        <a:buNone/>
                      </a:pPr>
                      <a:r>
                        <a:rPr lang="en-US"/>
                        <a:t>No. of rows</a:t>
                      </a:r>
                      <a:endParaRPr lang="en-US"/>
                    </a:p>
                  </a:txBody>
                  <a:tcPr/>
                </a:tc>
                <a:tc>
                  <a:txBody>
                    <a:bodyPr/>
                    <a:lstStyle/>
                    <a:p>
                      <a:pPr>
                        <a:buNone/>
                      </a:pPr>
                      <a:r>
                        <a:rPr lang="en-US"/>
                        <a:t>50000</a:t>
                      </a:r>
                      <a:endParaRPr lang="en-US"/>
                    </a:p>
                  </a:txBody>
                  <a:tcPr/>
                </a:tc>
                <a:tc>
                  <a:txBody>
                    <a:bodyPr/>
                    <a:lstStyle/>
                    <a:p>
                      <a:pPr>
                        <a:buNone/>
                      </a:pPr>
                      <a:r>
                        <a:rPr lang="en-US"/>
                        <a:t>50000</a:t>
                      </a:r>
                      <a:endParaRPr lang="en-US"/>
                    </a:p>
                  </a:txBody>
                  <a:tcPr/>
                </a:tc>
              </a:tr>
              <a:tr h="646430">
                <a:tc>
                  <a:txBody>
                    <a:bodyPr/>
                    <a:lstStyle/>
                    <a:p>
                      <a:pPr>
                        <a:buNone/>
                      </a:pPr>
                      <a:r>
                        <a:rPr lang="en-US"/>
                        <a:t>No. of columns</a:t>
                      </a:r>
                      <a:endParaRPr lang="en-US"/>
                    </a:p>
                  </a:txBody>
                  <a:tcPr/>
                </a:tc>
                <a:tc>
                  <a:txBody>
                    <a:bodyPr/>
                    <a:lstStyle/>
                    <a:p>
                      <a:pPr>
                        <a:buNone/>
                      </a:pPr>
                      <a:r>
                        <a:rPr lang="en-US"/>
                        <a:t>18</a:t>
                      </a:r>
                      <a:endParaRPr lang="en-US"/>
                    </a:p>
                  </a:txBody>
                  <a:tcPr/>
                </a:tc>
                <a:tc>
                  <a:txBody>
                    <a:bodyPr/>
                    <a:lstStyle/>
                    <a:p>
                      <a:pPr>
                        <a:buNone/>
                      </a:pPr>
                      <a:r>
                        <a:rPr lang="en-US"/>
                        <a:t>18</a:t>
                      </a:r>
                      <a:endParaRPr lang="en-US"/>
                    </a:p>
                  </a:txBody>
                  <a:tcPr/>
                </a:tc>
              </a:tr>
              <a:tr h="646430">
                <a:tc>
                  <a:txBody>
                    <a:bodyPr/>
                    <a:lstStyle/>
                    <a:p>
                      <a:pPr>
                        <a:buNone/>
                      </a:pPr>
                      <a:r>
                        <a:rPr lang="en-US" sz="1800">
                          <a:sym typeface="+mn-ea"/>
                        </a:rPr>
                        <a:t>File Format</a:t>
                      </a:r>
                      <a:endParaRPr lang="en-US"/>
                    </a:p>
                  </a:txBody>
                  <a:tcPr/>
                </a:tc>
                <a:tc>
                  <a:txBody>
                    <a:bodyPr/>
                    <a:lstStyle/>
                    <a:p>
                      <a:pPr>
                        <a:buNone/>
                      </a:pPr>
                      <a:r>
                        <a:rPr lang="en-US"/>
                        <a:t>.xlsx</a:t>
                      </a:r>
                      <a:endParaRPr lang="en-US"/>
                    </a:p>
                  </a:txBody>
                  <a:tcPr/>
                </a:tc>
                <a:tc>
                  <a:txBody>
                    <a:bodyPr/>
                    <a:lstStyle/>
                    <a:p>
                      <a:pPr>
                        <a:buNone/>
                      </a:pPr>
                      <a:r>
                        <a:rPr lang="en-US"/>
                        <a:t>.xslx</a:t>
                      </a:r>
                      <a:endParaRPr lang="en-US"/>
                    </a:p>
                  </a:txBody>
                  <a:tcPr/>
                </a:tc>
              </a:tr>
              <a:tr h="646430">
                <a:tc>
                  <a:txBody>
                    <a:bodyPr/>
                    <a:lstStyle/>
                    <a:p>
                      <a:pPr>
                        <a:buNone/>
                      </a:pPr>
                      <a:r>
                        <a:rPr lang="en-US"/>
                        <a:t>Dataset Type</a:t>
                      </a:r>
                      <a:endParaRPr lang="en-US"/>
                    </a:p>
                  </a:txBody>
                  <a:tcPr/>
                </a:tc>
                <a:tc>
                  <a:txBody>
                    <a:bodyPr/>
                    <a:lstStyle/>
                    <a:p>
                      <a:pPr>
                        <a:buNone/>
                      </a:pPr>
                      <a:r>
                        <a:rPr lang="en-US"/>
                        <a:t>Excel Data </a:t>
                      </a:r>
                      <a:endParaRPr lang="en-US"/>
                    </a:p>
                  </a:txBody>
                  <a:tcPr/>
                </a:tc>
                <a:tc>
                  <a:txBody>
                    <a:bodyPr/>
                    <a:lstStyle/>
                    <a:p>
                      <a:pPr>
                        <a:buNone/>
                      </a:pPr>
                      <a:r>
                        <a:rPr lang="en-US"/>
                        <a:t>Excel Data</a:t>
                      </a:r>
                      <a:endParaRPr lang="en-US"/>
                    </a:p>
                  </a:txBody>
                  <a:tcPr/>
                </a:tc>
              </a:tr>
            </a:tbl>
          </a:graphicData>
        </a:graphic>
      </p:graphicFrame>
      <p:sp>
        <p:nvSpPr>
          <p:cNvPr id="9" name="Text Box 8"/>
          <p:cNvSpPr txBox="1"/>
          <p:nvPr/>
        </p:nvSpPr>
        <p:spPr>
          <a:xfrm>
            <a:off x="2684780" y="758825"/>
            <a:ext cx="4064000" cy="881380"/>
          </a:xfrm>
          <a:prstGeom prst="rect">
            <a:avLst/>
          </a:prstGeom>
          <a:noFill/>
        </p:spPr>
        <p:txBody>
          <a:bodyPr wrap="square" rtlCol="0">
            <a:noAutofit/>
          </a:bodyPr>
          <a:lstStyle/>
          <a:p>
            <a:pPr algn="ctr"/>
            <a:r>
              <a:rPr lang="en-US" sz="4000">
                <a:latin typeface="Calibri" panose="020F0502020204030204" charset="0"/>
                <a:cs typeface="Calibri" panose="020F0502020204030204" charset="0"/>
              </a:rPr>
              <a:t>Data Overview</a:t>
            </a:r>
            <a:endParaRPr lang="en-US" sz="4000">
              <a:latin typeface="Calibri" panose="020F0502020204030204" charset="0"/>
              <a:cs typeface="Calibri" panose="020F0502020204030204" charset="0"/>
            </a:endParaRPr>
          </a:p>
        </p:txBody>
      </p:sp>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p:cNvSpPr>
            <a:spLocks noGrp="1"/>
          </p:cNvSpPr>
          <p:nvPr>
            <p:ph type="title"/>
          </p:nvPr>
        </p:nvSpPr>
        <p:spPr>
          <a:xfrm>
            <a:off x="452120" y="441960"/>
            <a:ext cx="11173460" cy="1325880"/>
          </a:xfrm>
        </p:spPr>
        <p:txBody>
          <a:bodyPr>
            <a:normAutofit/>
          </a:bodyPr>
          <a:lstStyle/>
          <a:p>
            <a:pPr algn="ctr"/>
            <a:r>
              <a:rPr lang="en-US" dirty="0"/>
              <a:t>Tools behind this Analysis</a:t>
            </a:r>
            <a:endParaRPr lang="en-US" dirty="0"/>
          </a:p>
        </p:txBody>
      </p:sp>
      <p:grpSp>
        <p:nvGrpSpPr>
          <p:cNvPr id="29" name="Group 28"/>
          <p:cNvGrpSpPr/>
          <p:nvPr/>
        </p:nvGrpSpPr>
        <p:grpSpPr>
          <a:xfrm>
            <a:off x="1598930" y="2027555"/>
            <a:ext cx="8447405" cy="1285875"/>
            <a:chOff x="1278629" y="3745264"/>
            <a:chExt cx="7388287" cy="1152332"/>
          </a:xfrm>
          <a:effectLst>
            <a:outerShdw blurRad="50800" dist="38100" dir="16200000" rotWithShape="0">
              <a:prstClr val="black">
                <a:alpha val="40000"/>
              </a:prstClr>
            </a:outerShdw>
            <a:reflection blurRad="6350" stA="50000" endA="300" endPos="55500" dist="50800" dir="5400000" sy="-100000" algn="bl" rotWithShape="0"/>
          </a:effectLst>
        </p:grpSpPr>
        <p:sp>
          <p:nvSpPr>
            <p:cNvPr id="10" name="Rectangle 7" descr="timeline"/>
            <p:cNvSpPr>
              <a:spLocks noChangeArrowheads="1"/>
            </p:cNvSpPr>
            <p:nvPr/>
          </p:nvSpPr>
          <p:spPr bwMode="auto">
            <a:xfrm flipV="1">
              <a:off x="1779449" y="4841558"/>
              <a:ext cx="6331004" cy="45719"/>
            </a:xfrm>
            <a:prstGeom prst="rect">
              <a:avLst/>
            </a:prstGeom>
            <a:solidFill>
              <a:schemeClr val="tx1">
                <a:lumMod val="50000"/>
              </a:schemeClr>
            </a:solidFill>
            <a:ln w="9525">
              <a:noFill/>
              <a:miter lim="800000"/>
            </a:ln>
          </p:spPr>
          <p:txBody>
            <a:bodyPr/>
            <a:lstStyle/>
            <a:p>
              <a:pPr eaLnBrk="1" fontAlgn="auto" hangingPunct="1">
                <a:spcBef>
                  <a:spcPts val="0"/>
                </a:spcBef>
                <a:spcAft>
                  <a:spcPts val="0"/>
                </a:spcAft>
                <a:defRPr/>
              </a:pPr>
              <a:endParaRPr lang="en-US" dirty="0">
                <a:latin typeface="+mj-lt"/>
              </a:endParaRPr>
            </a:p>
          </p:txBody>
        </p:sp>
        <p:sp>
          <p:nvSpPr>
            <p:cNvPr id="12" name="Oval 11"/>
            <p:cNvSpPr/>
            <p:nvPr/>
          </p:nvSpPr>
          <p:spPr>
            <a:xfrm>
              <a:off x="1278629" y="3745264"/>
              <a:ext cx="1113682" cy="112166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1600" dirty="0"/>
            </a:p>
          </p:txBody>
        </p:sp>
        <p:sp>
          <p:nvSpPr>
            <p:cNvPr id="14" name="Oval 13"/>
            <p:cNvSpPr/>
            <p:nvPr/>
          </p:nvSpPr>
          <p:spPr>
            <a:xfrm>
              <a:off x="3402487" y="3765612"/>
              <a:ext cx="1113682" cy="112166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sz="1400" dirty="0"/>
            </a:p>
          </p:txBody>
        </p:sp>
        <p:sp>
          <p:nvSpPr>
            <p:cNvPr id="18" name="Oval 17"/>
            <p:cNvSpPr/>
            <p:nvPr/>
          </p:nvSpPr>
          <p:spPr>
            <a:xfrm>
              <a:off x="5477861" y="3775931"/>
              <a:ext cx="1113682" cy="112166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19" name="Oval 18"/>
            <p:cNvSpPr/>
            <p:nvPr/>
          </p:nvSpPr>
          <p:spPr>
            <a:xfrm>
              <a:off x="7553234" y="3751901"/>
              <a:ext cx="1113682" cy="1121665"/>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0" name="TextBox 19"/>
            <p:cNvSpPr txBox="1"/>
            <p:nvPr/>
          </p:nvSpPr>
          <p:spPr>
            <a:xfrm>
              <a:off x="1428880" y="4121430"/>
              <a:ext cx="884510" cy="330051"/>
            </a:xfrm>
            <a:prstGeom prst="rect">
              <a:avLst/>
            </a:prstGeom>
            <a:noFill/>
          </p:spPr>
          <p:txBody>
            <a:bodyPr wrap="square" rtlCol="0">
              <a:spAutoFit/>
            </a:bodyPr>
            <a:lstStyle/>
            <a:p>
              <a:r>
                <a:rPr lang="en-IN" b="1" dirty="0">
                  <a:solidFill>
                    <a:schemeClr val="bg1"/>
                  </a:solidFill>
                </a:rPr>
                <a:t>EXCEL</a:t>
              </a:r>
              <a:endParaRPr lang="en-IN" b="1" dirty="0">
                <a:solidFill>
                  <a:schemeClr val="bg1"/>
                </a:solidFill>
              </a:endParaRPr>
            </a:p>
          </p:txBody>
        </p:sp>
        <p:sp>
          <p:nvSpPr>
            <p:cNvPr id="21" name="TextBox 20"/>
            <p:cNvSpPr txBox="1"/>
            <p:nvPr/>
          </p:nvSpPr>
          <p:spPr>
            <a:xfrm>
              <a:off x="3402421" y="4115717"/>
              <a:ext cx="1402347" cy="330051"/>
            </a:xfrm>
            <a:prstGeom prst="rect">
              <a:avLst/>
            </a:prstGeom>
            <a:noFill/>
          </p:spPr>
          <p:txBody>
            <a:bodyPr wrap="square" rtlCol="0">
              <a:spAutoFit/>
            </a:bodyPr>
            <a:lstStyle/>
            <a:p>
              <a:r>
                <a:rPr lang="en-IN" b="1" dirty="0">
                  <a:solidFill>
                    <a:schemeClr val="bg1"/>
                  </a:solidFill>
                </a:rPr>
                <a:t>POWER BI</a:t>
              </a:r>
              <a:endParaRPr lang="en-IN" b="1" dirty="0">
                <a:solidFill>
                  <a:schemeClr val="bg1"/>
                </a:solidFill>
              </a:endParaRPr>
            </a:p>
          </p:txBody>
        </p:sp>
        <p:sp>
          <p:nvSpPr>
            <p:cNvPr id="22" name="TextBox 21"/>
            <p:cNvSpPr txBox="1"/>
            <p:nvPr/>
          </p:nvSpPr>
          <p:spPr>
            <a:xfrm>
              <a:off x="5526178" y="4123614"/>
              <a:ext cx="1352550" cy="330051"/>
            </a:xfrm>
            <a:prstGeom prst="rect">
              <a:avLst/>
            </a:prstGeom>
            <a:noFill/>
          </p:spPr>
          <p:txBody>
            <a:bodyPr wrap="square" rtlCol="0">
              <a:spAutoFit/>
            </a:bodyPr>
            <a:lstStyle/>
            <a:p>
              <a:r>
                <a:rPr lang="en-IN" b="1" dirty="0">
                  <a:solidFill>
                    <a:schemeClr val="bg1"/>
                  </a:solidFill>
                </a:rPr>
                <a:t>TABLEAU</a:t>
              </a:r>
              <a:endParaRPr lang="en-IN" b="1" dirty="0">
                <a:solidFill>
                  <a:schemeClr val="bg1"/>
                </a:solidFill>
              </a:endParaRPr>
            </a:p>
          </p:txBody>
        </p:sp>
        <p:sp>
          <p:nvSpPr>
            <p:cNvPr id="2" name="TextBox 22"/>
            <p:cNvSpPr txBox="1"/>
            <p:nvPr/>
          </p:nvSpPr>
          <p:spPr>
            <a:xfrm>
              <a:off x="7803621" y="4123452"/>
              <a:ext cx="684030" cy="330051"/>
            </a:xfrm>
            <a:prstGeom prst="rect">
              <a:avLst/>
            </a:prstGeom>
            <a:noFill/>
          </p:spPr>
          <p:txBody>
            <a:bodyPr wrap="square" rtlCol="0">
              <a:spAutoFit/>
            </a:bodyPr>
            <a:lstStyle/>
            <a:p>
              <a:r>
                <a:rPr lang="en-IN" b="1" dirty="0">
                  <a:solidFill>
                    <a:schemeClr val="bg1"/>
                  </a:solidFill>
                </a:rPr>
                <a:t>SQL</a:t>
              </a:r>
              <a:endParaRPr lang="en-IN" b="1" dirty="0">
                <a:solidFill>
                  <a:schemeClr val="bg1"/>
                </a:solidFill>
              </a:endParaRPr>
            </a:p>
          </p:txBody>
        </p:sp>
      </p:grpSp>
      <p:sp>
        <p:nvSpPr>
          <p:cNvPr id="7"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solidFill>
                  <a:schemeClr val="bg1"/>
                </a:solidFill>
              </a:rPr>
            </a:fld>
            <a:endParaRPr lang="en-US" sz="1200" dirty="0" smtClean="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40" name="Picture Placeholder 39" descr="A picture containing shipyard containers"/>
          <p:cNvPicPr>
            <a:picLocks noGrp="1" noChangeAspect="1"/>
          </p:cNvPicPr>
          <p:nvPr>
            <p:ph type="pic" sz="quarter" idx="13"/>
          </p:nvPr>
        </p:nvPicPr>
        <p:blipFill rotWithShape="1">
          <a:blip r:embed="rId1" cstate="screen">
            <a:alphaModFix amt="35000"/>
            <a:duotone>
              <a:schemeClr val="accent1">
                <a:shade val="45000"/>
                <a:satMod val="135000"/>
              </a:schemeClr>
              <a:prstClr val="white"/>
            </a:duotone>
            <a:extLst>
              <a:ext uri="{28A0092B-C50C-407E-A947-70E740481C1C}">
                <a14:useLocalDpi xmlns:a14="http://schemas.microsoft.com/office/drawing/2010/main" val="0"/>
              </a:ext>
            </a:extLst>
          </a:blip>
          <a:srcRect t="61" b="61"/>
          <a:stretch>
            <a:fillRect/>
          </a:stretch>
        </p:blipFill>
        <p:spPr>
          <a:noFill/>
        </p:spPr>
      </p:pic>
      <p:sp>
        <p:nvSpPr>
          <p:cNvPr id="2" name="Title 1"/>
          <p:cNvSpPr>
            <a:spLocks noGrp="1"/>
          </p:cNvSpPr>
          <p:nvPr>
            <p:ph type="title"/>
          </p:nvPr>
        </p:nvSpPr>
        <p:spPr>
          <a:xfrm>
            <a:off x="1254461" y="107577"/>
            <a:ext cx="9679448" cy="662525"/>
          </a:xfrm>
        </p:spPr>
        <p:txBody>
          <a:bodyPr vert="horz" lIns="91440" tIns="45720" rIns="91440" bIns="45720" rtlCol="0" anchor="b">
            <a:normAutofit/>
          </a:bodyPr>
          <a:lstStyle/>
          <a:p>
            <a:r>
              <a:rPr lang="en-US" sz="3600" cap="none">
                <a:solidFill>
                  <a:schemeClr val="bg1"/>
                </a:solidFill>
                <a:latin typeface="+mn-lt"/>
                <a:ea typeface="+mn-ea"/>
                <a:cs typeface="+mn-cs"/>
              </a:rPr>
              <a:t>Problem</a:t>
            </a:r>
            <a:r>
              <a:rPr lang="en-US" sz="3600" dirty="0">
                <a:solidFill>
                  <a:schemeClr val="bg1"/>
                </a:solidFill>
              </a:rPr>
              <a:t> S</a:t>
            </a:r>
            <a:r>
              <a:rPr lang="en-US" sz="3600" cap="none">
                <a:solidFill>
                  <a:schemeClr val="bg1"/>
                </a:solidFill>
                <a:latin typeface="+mn-lt"/>
                <a:ea typeface="+mn-ea"/>
                <a:cs typeface="+mn-cs"/>
              </a:rPr>
              <a:t>tatement</a:t>
            </a:r>
            <a:endParaRPr lang="en-US" sz="3600" cap="none" dirty="0">
              <a:solidFill>
                <a:schemeClr val="bg1"/>
              </a:solidFill>
              <a:latin typeface="+mn-lt"/>
              <a:ea typeface="+mn-ea"/>
              <a:cs typeface="+mn-cs"/>
            </a:endParaRPr>
          </a:p>
        </p:txBody>
      </p:sp>
      <p:sp useBgFill="1">
        <p:nvSpPr>
          <p:cNvPr id="7" name="TextBox 6"/>
          <p:cNvSpPr txBox="1"/>
          <p:nvPr/>
        </p:nvSpPr>
        <p:spPr>
          <a:xfrm>
            <a:off x="662940" y="1691640"/>
            <a:ext cx="6911975" cy="4523105"/>
          </a:xfrm>
          <a:prstGeom prst="rect">
            <a:avLst/>
          </a:prstGeom>
        </p:spPr>
        <p:txBody>
          <a:bodyPr wrap="square" rtlCol="0">
            <a:spAutoFit/>
          </a:bodyPr>
          <a:lstStyle/>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Average Attrition rate for all Departments</a:t>
            </a: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Average Hourly rate of Male Research Scientist</a:t>
            </a: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Attrition rate Vs Monthly income stats</a:t>
            </a: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Average working years for each Department</a:t>
            </a: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Job Role Vs Work life balance</a:t>
            </a: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endParaRPr lang="en-IN" sz="2400" dirty="0">
              <a:solidFill>
                <a:schemeClr val="bg1"/>
              </a:solidFill>
              <a:latin typeface="Calibri" panose="020F0502020204030204" charset="0"/>
              <a:cs typeface="Calibri" panose="020F0502020204030204" charset="0"/>
            </a:endParaRPr>
          </a:p>
          <a:p>
            <a:pPr marL="342900" indent="-342900">
              <a:buFont typeface="+mj-lt"/>
              <a:buAutoNum type="arabicPeriod"/>
            </a:pPr>
            <a:r>
              <a:rPr lang="en-IN" sz="2400" dirty="0">
                <a:solidFill>
                  <a:schemeClr val="bg1"/>
                </a:solidFill>
                <a:latin typeface="Calibri" panose="020F0502020204030204" charset="0"/>
                <a:cs typeface="Calibri" panose="020F0502020204030204" charset="0"/>
              </a:rPr>
              <a:t>Attrition rate Vs Year since last promotion relation</a:t>
            </a:r>
            <a:endParaRPr lang="en-IN" sz="2400" dirty="0">
              <a:solidFill>
                <a:schemeClr val="bg1"/>
              </a:solidFill>
              <a:latin typeface="Calibri" panose="020F0502020204030204" charset="0"/>
              <a:cs typeface="Calibri" panose="020F0502020204030204" charset="0"/>
            </a:endParaRPr>
          </a:p>
          <a:p>
            <a:endParaRPr lang="en-IN" sz="2400" dirty="0">
              <a:solidFill>
                <a:schemeClr val="bg1"/>
              </a:solidFill>
              <a:latin typeface="Calibri" panose="020F0502020204030204" charset="0"/>
              <a:cs typeface="Calibri" panose="020F0502020204030204" charset="0"/>
            </a:endParaRPr>
          </a:p>
        </p:txBody>
      </p:sp>
      <p:sp>
        <p:nvSpPr>
          <p:cNvPr id="3" name="Slide Number Placeholder 2"/>
          <p:cNvSpPr>
            <a:spLocks noGrp="1"/>
          </p:cNvSpPr>
          <p:nvPr>
            <p:ph type="sldNum" sz="quarter" idx="12"/>
          </p:nvPr>
        </p:nvSpPr>
        <p:spPr>
          <a:xfrm>
            <a:off x="11295062" y="6350000"/>
            <a:ext cx="551167" cy="365125"/>
          </a:xfrm>
        </p:spPr>
        <p:txBody>
          <a:bodyPr/>
          <a:p>
            <a:fld id="{294A09A9-5501-47C1-A89A-A340965A2BE2}" type="slidenum">
              <a:rPr lang="en-US" sz="1200" smtClean="0">
                <a:solidFill>
                  <a:schemeClr val="bg1"/>
                </a:solidFill>
              </a:rPr>
            </a:fld>
            <a:endParaRPr lang="en-US" sz="1200" dirty="0" smtClean="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15990" y="800100"/>
            <a:ext cx="5278755" cy="5257800"/>
          </a:xfrm>
        </p:spPr>
        <p:txBody>
          <a:bodyPr>
            <a:noAutofit/>
          </a:bodyPr>
          <a:lstStyle/>
          <a:p>
            <a:r>
              <a:rPr lang="en-US" sz="4000" b="1" dirty="0">
                <a:latin typeface="Calibri" panose="020F0502020204030204" charset="0"/>
                <a:cs typeface="Calibri" panose="020F0502020204030204" charset="0"/>
              </a:rPr>
              <a:t>Business Objectives</a:t>
            </a:r>
            <a:br>
              <a:rPr lang="en-US" sz="2400" b="1" dirty="0">
                <a:latin typeface="Calibri" panose="020F0502020204030204" charset="0"/>
                <a:cs typeface="Calibri" panose="020F0502020204030204" charset="0"/>
              </a:rPr>
            </a:br>
            <a:br>
              <a:rPr lang="en-US" sz="2000" dirty="0">
                <a:latin typeface="Calibri" panose="020F0502020204030204" charset="0"/>
                <a:cs typeface="Calibri" panose="020F0502020204030204" charset="0"/>
              </a:rPr>
            </a:br>
            <a:r>
              <a:rPr lang="en-US" sz="2000" cap="none" dirty="0">
                <a:latin typeface="Calibri" panose="020F0502020204030204" charset="0"/>
                <a:cs typeface="Calibri" panose="020F0502020204030204" charset="0"/>
              </a:rPr>
              <a:t>The Aim Of This Project Is To Analyze Employees Attrition  In The Organization And Provide Insights To The HR Team For Developing Effective  Strategies</a:t>
            </a:r>
            <a:r>
              <a:rPr lang="en-IN" altLang="en-US" sz="2000" cap="none" dirty="0">
                <a:latin typeface="Calibri" panose="020F0502020204030204" charset="0"/>
                <a:cs typeface="Calibri" panose="020F0502020204030204" charset="0"/>
              </a:rPr>
              <a:t> and to make appropriate decision to overcome the cause</a:t>
            </a:r>
            <a:r>
              <a:rPr lang="en-US" sz="2000" cap="none" dirty="0">
                <a:latin typeface="Calibri" panose="020F0502020204030204" charset="0"/>
                <a:cs typeface="Calibri" panose="020F0502020204030204" charset="0"/>
              </a:rPr>
              <a:t>. Through Data Analysis And Visualization, We Will Identify Factors That Contribute To </a:t>
            </a:r>
            <a:r>
              <a:rPr lang="en-US" sz="2000" dirty="0">
                <a:latin typeface="Calibri" panose="020F0502020204030204" charset="0"/>
                <a:cs typeface="Calibri" panose="020F0502020204030204" charset="0"/>
              </a:rPr>
              <a:t>:</a:t>
            </a:r>
            <a:br>
              <a:rPr lang="en-US" sz="2000" dirty="0">
                <a:latin typeface="Calibri" panose="020F0502020204030204" charset="0"/>
                <a:cs typeface="Calibri" panose="020F0502020204030204" charset="0"/>
              </a:rPr>
            </a:br>
            <a:br>
              <a:rPr lang="en-US" sz="2000" dirty="0">
                <a:latin typeface="Calibri" panose="020F0502020204030204" charset="0"/>
                <a:cs typeface="Calibri" panose="020F0502020204030204" charset="0"/>
              </a:rPr>
            </a:br>
            <a:r>
              <a:rPr lang="en-US" sz="2000" cap="none" dirty="0">
                <a:latin typeface="Calibri" panose="020F0502020204030204" charset="0"/>
                <a:cs typeface="Calibri" panose="020F0502020204030204" charset="0"/>
              </a:rPr>
              <a:t>- Employees attrition  [Attrition rate = 50.21 %]</a:t>
            </a:r>
            <a:br>
              <a:rPr lang="en-US" sz="2000" cap="none" dirty="0">
                <a:latin typeface="Calibri" panose="020F0502020204030204" charset="0"/>
                <a:cs typeface="Calibri" panose="020F0502020204030204" charset="0"/>
              </a:rPr>
            </a:br>
            <a:r>
              <a:rPr lang="en-US" sz="2000" cap="none" dirty="0">
                <a:latin typeface="Calibri" panose="020F0502020204030204" charset="0"/>
                <a:cs typeface="Calibri" panose="020F0502020204030204" charset="0"/>
              </a:rPr>
              <a:t>- To verify satisfaction level of employees</a:t>
            </a:r>
            <a:br>
              <a:rPr lang="en-US" sz="2000" cap="none" dirty="0">
                <a:latin typeface="Calibri" panose="020F0502020204030204" charset="0"/>
                <a:cs typeface="Calibri" panose="020F0502020204030204" charset="0"/>
              </a:rPr>
            </a:br>
            <a:r>
              <a:rPr lang="en-US" sz="2000" cap="none" dirty="0">
                <a:latin typeface="Calibri" panose="020F0502020204030204" charset="0"/>
                <a:cs typeface="Calibri" panose="020F0502020204030204" charset="0"/>
              </a:rPr>
              <a:t>- Provide recommendations to improve employees </a:t>
            </a:r>
            <a:r>
              <a:rPr lang="en-IN" altLang="en-US" sz="2000" cap="none" dirty="0">
                <a:latin typeface="Calibri" panose="020F0502020204030204" charset="0"/>
                <a:cs typeface="Calibri" panose="020F0502020204030204" charset="0"/>
              </a:rPr>
              <a:t>attrition</a:t>
            </a:r>
            <a:br>
              <a:rPr lang="en-IN" altLang="en-US" sz="2000" cap="none" dirty="0">
                <a:latin typeface="Calibri" panose="020F0502020204030204" charset="0"/>
                <a:cs typeface="Calibri" panose="020F0502020204030204" charset="0"/>
              </a:rPr>
            </a:br>
            <a:r>
              <a:rPr lang="en-IN" altLang="en-US" sz="2000" cap="none" dirty="0">
                <a:latin typeface="Calibri" panose="020F0502020204030204" charset="0"/>
                <a:cs typeface="Calibri" panose="020F0502020204030204" charset="0"/>
              </a:rPr>
              <a:t>- to help for decision making </a:t>
            </a:r>
            <a:endParaRPr lang="en-IN" altLang="en-US" sz="2000" cap="none" dirty="0">
              <a:latin typeface="Calibri" panose="020F0502020204030204" charset="0"/>
              <a:cs typeface="Calibri" panose="020F0502020204030204" charset="0"/>
            </a:endParaRPr>
          </a:p>
        </p:txBody>
      </p:sp>
      <p:sp>
        <p:nvSpPr>
          <p:cNvPr id="12" name="Picture Placeholder 11"/>
          <p:cNvSpPr>
            <a:spLocks noGrp="1"/>
          </p:cNvSpPr>
          <p:nvPr>
            <p:ph type="pic" sz="quarter" idx="10"/>
          </p:nvPr>
        </p:nvSpPr>
        <p:spPr/>
      </p:sp>
      <p:pic>
        <p:nvPicPr>
          <p:cNvPr id="2050" name="Picture 2" descr="What are the Objectives of the Business? ( Top 5 Major Objectives ) | B.Com  - Note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453" y="1637505"/>
            <a:ext cx="5221468" cy="421115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a:xfrm>
            <a:off x="11295062" y="6350000"/>
            <a:ext cx="551167" cy="365125"/>
          </a:xfrm>
        </p:spPr>
        <p:txBody>
          <a:bodyPr/>
          <a:p>
            <a:fld id="{294A09A9-5501-47C1-A89A-A340965A2BE2}" type="slidenum">
              <a:rPr lang="en-US" sz="1200" smtClean="0"/>
            </a:fld>
            <a:endParaRPr lang="en-US" sz="1200"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p:cNvSpPr>
            <a:spLocks noGrp="1"/>
          </p:cNvSpPr>
          <p:nvPr>
            <p:ph type="title"/>
          </p:nvPr>
        </p:nvSpPr>
        <p:spPr>
          <a:xfrm>
            <a:off x="452120" y="441960"/>
            <a:ext cx="12414250" cy="1325880"/>
          </a:xfrm>
        </p:spPr>
        <p:txBody>
          <a:bodyPr>
            <a:normAutofit/>
          </a:bodyPr>
          <a:lstStyle/>
          <a:p>
            <a:r>
              <a:rPr lang="en-US" dirty="0">
                <a:solidFill>
                  <a:srgbClr val="5B91E1"/>
                </a:solidFill>
                <a:latin typeface="Poppins Bold" panose="00000800000000000000"/>
                <a:sym typeface="+mn-ea"/>
              </a:rPr>
              <a:t> </a:t>
            </a:r>
            <a:r>
              <a:rPr lang="en-US" dirty="0">
                <a:sym typeface="+mn-ea"/>
              </a:rPr>
              <a:t>A Roadmap to Effective Analysis</a:t>
            </a:r>
            <a:endParaRPr lang="en-US" dirty="0"/>
          </a:p>
        </p:txBody>
      </p:sp>
      <p:sp>
        <p:nvSpPr>
          <p:cNvPr id="17" name="Freeform 2"/>
          <p:cNvSpPr/>
          <p:nvPr/>
        </p:nvSpPr>
        <p:spPr>
          <a:xfrm>
            <a:off x="1196975" y="2093595"/>
            <a:ext cx="9684385" cy="1335405"/>
          </a:xfrm>
          <a:custGeom>
            <a:avLst/>
            <a:gdLst/>
            <a:ahLst/>
            <a:cxnLst/>
            <a:rect l="l" t="t" r="r" b="b"/>
            <a:pathLst>
              <a:path w="15158941" h="1870701">
                <a:moveTo>
                  <a:pt x="0" y="0"/>
                </a:moveTo>
                <a:lnTo>
                  <a:pt x="15158941" y="0"/>
                </a:lnTo>
                <a:lnTo>
                  <a:pt x="15158941" y="1870702"/>
                </a:lnTo>
                <a:lnTo>
                  <a:pt x="0" y="1870702"/>
                </a:lnTo>
                <a:lnTo>
                  <a:pt x="0" y="0"/>
                </a:lnTo>
                <a:close/>
              </a:path>
            </a:pathLst>
          </a:custGeom>
          <a:blipFill>
            <a:blip r:embed="rId1"/>
            <a:stretch>
              <a:fillRect t="-85" b="-85"/>
            </a:stretch>
          </a:blipFill>
          <a:effectLst>
            <a:outerShdw blurRad="76200" dir="13500000" sy="23000" kx="1200000" algn="br" rotWithShape="0">
              <a:prstClr val="black">
                <a:alpha val="20000"/>
              </a:prstClr>
            </a:outerShdw>
          </a:effec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23" name="Freeform 3"/>
          <p:cNvSpPr/>
          <p:nvPr/>
        </p:nvSpPr>
        <p:spPr>
          <a:xfrm>
            <a:off x="1062990" y="3754755"/>
            <a:ext cx="9977755" cy="1497965"/>
          </a:xfrm>
          <a:custGeom>
            <a:avLst/>
            <a:gdLst/>
            <a:ahLst/>
            <a:cxnLst/>
            <a:rect l="l" t="t" r="r" b="b"/>
            <a:pathLst>
              <a:path w="15158941" h="2740235">
                <a:moveTo>
                  <a:pt x="0" y="0"/>
                </a:moveTo>
                <a:lnTo>
                  <a:pt x="15158941" y="0"/>
                </a:lnTo>
                <a:lnTo>
                  <a:pt x="15158941" y="2740234"/>
                </a:lnTo>
                <a:lnTo>
                  <a:pt x="0" y="2740234"/>
                </a:lnTo>
                <a:lnTo>
                  <a:pt x="0" y="0"/>
                </a:lnTo>
                <a:close/>
              </a:path>
            </a:pathLst>
          </a:custGeom>
          <a:blipFill>
            <a:blip r:embed="rId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7" name="Slide Number Placeholder 6"/>
          <p:cNvSpPr>
            <a:spLocks noGrp="1"/>
          </p:cNvSpPr>
          <p:nvPr/>
        </p:nvSpPr>
        <p:spPr>
          <a:xfrm>
            <a:off x="11295062" y="6350000"/>
            <a:ext cx="551167" cy="365125"/>
          </a:xfrm>
          <a:prstGeom prst="rect">
            <a:avLst/>
          </a:prstGeom>
        </p:spPr>
        <p:txBody>
          <a:bodyPr vert="horz" lIns="91440" tIns="45720" rIns="91440" bIns="45720" rtlCol="0" anchor="ctr"/>
          <a:lstStyle>
            <a:defPPr>
              <a:defRPr lang="en-US"/>
            </a:defPPr>
            <a:lvl1pPr marL="0" algn="r" defTabSz="4572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94A09A9-5501-47C1-A89A-A340965A2BE2}" type="slidenum">
              <a:rPr lang="en-US" sz="1200" smtClean="0">
                <a:solidFill>
                  <a:schemeClr val="bg1"/>
                </a:solidFill>
              </a:rPr>
            </a:fld>
            <a:endParaRPr lang="en-US" sz="1200" dirty="0" smtClean="0">
              <a:solidFill>
                <a:schemeClr val="bg1"/>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S t a t u s   x m l n s = " 7 1 a f 3 2 4 3 - 3 d d 4 - 4 a 8 d - 8 c 0 d - d d 7 6 d a 1 f 0 2 a 5 " > N o t   s t a r t e d < / S t a t u s > < _ i p _ U n i f i e d C o m p l i a n c e P o l i c y U I A c t i o n   x m l n s = " h t t p : / / s c h e m a s . m i c r o s o f t . c o m / s h a r e p o i n t / v 3 "   x s i : n i l = " t r u e " / > < I m a g e   x m l n s = " 7 1 a f 3 2 4 3 - 3 d d 4 - 4 a 8 d - 8 c 0 d - d d 7 6 d a 1 f 0 2 a 5 " > < U r l   x s i : n i l = " t r u e " > < / U r l > < D e s c r i p t i o n   x s i : n i l = " t r u e " > < / D e s c r i p t i o n > < / I m a g e > < 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M e d i a S e r v i c e K e y P o i n t s   x m l n s = " 7 1 a f 3 2 4 3 - 3 d d 4 - 4 a 8 d - 8 c 0 d - d d 7 6 d a 1 f 0 2 a 5 "   x s i : n i l = " t r u e " / > < / 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7 9 F 1 1 1 E D 3 5 F 8 C C 4 7 9 4 4 9 6 0 9 E 8 A 0 9 2 3 A 6 "   m a : c o n t e n t T y p e V e r s i o n = " 2 0 "   m a : c o n t e n t T y p e D e s c r i p t i o n = " C r e a t e   a   n e w   d o c u m e n t . "   m a : c o n t e n t T y p e S c o p e = " "   m a : v e r s i o n I D = " 1 2 6 7 0 9 7 e e 5 f 5 8 7 4 a d f c c 4 0 8 0 4 1 a e 2 5 2 e "   x m l n s : c t = " h t t p : / / s c h e m a s . m i c r o s o f t . c o m / o f f i c e / 2 0 0 6 / m e t a d a t a / c o n t e n t T y p e "   x m l n s : m a = " h t t p : / / s c h e m a s . m i c r o s o f t . c o m / o f f i c e / 2 0 0 6 / m e t a d a t a / p r o p e r t i e s / m e t a A t t r i b u t e s " >  
 < x s d : s c h e m a   t a r g e t N a m e s p a c e = " h t t p : / / s c h e m a s . m i c r o s o f t . c o m / o f f i c e / 2 0 0 6 / m e t a d a t a / p r o p e r t i e s "   m a : r o o t = " t r u e "   m a : f i e l d s I D = " 3 9 5 8 9 1 a 9 3 d f 6 5 b 1 4 7 2 7 7 5 0 f 2 c 0 6 c 3 0 6 c " 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2 : S t a t u s "   m i n O c c u r s = " 0 " / >  
 < x s d : e l e m e n t   r e f = " n s 1 : _ i p _ U n i f i e d C o m p l i a n c e P o l i c y P r o p e r t i e s "   m i n O c c u r s = " 0 " / >  
 < x s d : e l e m e n t   r e f = " n s 1 : _ i p _ U n i f i e d C o m p l i a n c e P o l i c y U I A c t i o n "   m i n O c c u r s = " 0 " / >  
 < x s d : e l e m e n t   r e f = " n s 2 : I m a g e "   m i n O c c u r s = " 0 " / >  
 < x s d : e l e m e n t   r e f = " n s 4 : T a x C a t c h A l l "   m i n O c c u r s = " 0 " / >  
 < x s d : e l e m e n t   r e f = " n s 2 : I m a g e T a g s T a x H T F i e l d " 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
 < x s d : s i m p l e T y p e >  
 < x s d : r e s t r i c t i o n   b a s e = " d m s : N o t e " / >  
 < / x s d : s i m p l e T y p e >  
 < / x s d : e l e m e n t >  
 < x s d : e l e m e n t   n a m e = " _ i p _ U n i f i e d C o m p l i a n c e P o l i c y U I A c t i o n "   m a : i n d e x = " 2 1 "   n i l l a b l e = " t r u e "   m a : d i s p l a y N a m e = " U n i f i e d   C o m p l i a n c e   P o l i c y   U I   A c t i o n "   m a : h i d d e n = " t r u e "   m a : i n t e r n a l N a m e = " _ i p _ U n i f i e d C o m p l i a n c e P o l i c y U I A c t i o n " > 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e l e m e n t   n a m e = " S t a t u s "   m a : i n d e x = " 1 9 "   n i l l a b l e = " t r u e "   m a : d i s p l a y N a m e = " S t a t u s "   m a : d e f a u l t = " N o t   s t a r t e d "   m a : f o r m a t = " D r o p d o w n "   m a : i n t e r n a l N a m e = " S t a t u s " >  
 < x s d : s i m p l e T y p e >  
 < x s d : r e s t r i c t i o n   b a s e = " d m s : C h o i c e " >  
 < x s d : e n u m e r a t i o n   v a l u e = " N o t   s t a r t e d " / >  
 < x s d : e n u m e r a t i o n   v a l u e = " I n   P r o g r e s s " / >  
 < x s d : e n u m e r a t i o n   v a l u e = " C o m p l e t e d " / >  
 < / x s d : r e s t r i c t i o n >  
 < / x s d : s i m p l e T y p e >  
 < / x s d : e l e m e n t >  
 < x s d : e l e m e n t   n a m e = " I m a g e "   m a : i n d e x = " 2 2 "   n i l l a b l e = " t r u e "   m a : d i s p l a y N a m e = " I m a g e "   m a : f o r m a t = " I m a g e "   m a : i n t e r n a l N a m e = " I m a g 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455B3D43-99F7-47DF-90D6-3E3028F5936C}">
  <ds:schemaRefs/>
</ds:datastoreItem>
</file>

<file path=customXml/itemProps2.xml><?xml version="1.0" encoding="utf-8"?>
<ds:datastoreItem xmlns:ds="http://schemas.openxmlformats.org/officeDocument/2006/customXml" ds:itemID="{D0025B34-BD2B-4F65-80AF-217925182ED3}">
  <ds:schemaRefs/>
</ds:datastoreItem>
</file>

<file path=customXml/itemProps3.xml><?xml version="1.0" encoding="utf-8"?>
<ds:datastoreItem xmlns:ds="http://schemas.openxmlformats.org/officeDocument/2006/customXml" ds:itemID="{6B2BE0AF-90CB-4C86-BB1E-26E501BCE9E3}">
  <ds:schemaRefs/>
</ds:datastoreItem>
</file>

<file path=docProps/app.xml><?xml version="1.0" encoding="utf-8"?>
<Properties xmlns="http://schemas.openxmlformats.org/officeDocument/2006/extended-properties" xmlns:vt="http://schemas.openxmlformats.org/officeDocument/2006/docPropsVTypes">
  <Template>TM03457485[[fn=Mesh]]</Template>
  <TotalTime>0</TotalTime>
  <Words>6510</Words>
  <Application>WPS Presentation</Application>
  <PresentationFormat>Widescreen</PresentationFormat>
  <Paragraphs>248</Paragraphs>
  <Slides>31</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Arial</vt:lpstr>
      <vt:lpstr>SimSun</vt:lpstr>
      <vt:lpstr>Wingdings</vt:lpstr>
      <vt:lpstr>Arial</vt:lpstr>
      <vt:lpstr>Calibri</vt:lpstr>
      <vt:lpstr>Times New Roman</vt:lpstr>
      <vt:lpstr>Calibri</vt:lpstr>
      <vt:lpstr>Poppins Bold</vt:lpstr>
      <vt:lpstr>Segoe Print</vt:lpstr>
      <vt:lpstr>Century Gothic</vt:lpstr>
      <vt:lpstr>Microsoft YaHei</vt:lpstr>
      <vt:lpstr>Arial Unicode MS</vt:lpstr>
      <vt:lpstr>Comic Sans MS</vt:lpstr>
      <vt:lpstr>Mesh</vt:lpstr>
      <vt:lpstr>Topic : HR ANALYTICS</vt:lpstr>
      <vt:lpstr>PowerPoint 演示文稿</vt:lpstr>
      <vt:lpstr>Agenda</vt:lpstr>
      <vt:lpstr>Introduction</vt:lpstr>
      <vt:lpstr>PowerPoint 演示文稿</vt:lpstr>
      <vt:lpstr>Tools behind this Analysis</vt:lpstr>
      <vt:lpstr>Problem Statement</vt:lpstr>
      <vt:lpstr>Business Objectives  The Aim Of This Project Is To Analyze Employees Attrition  In The Organization And Provide Insights To The HR Team For Developing Effective  Strategies and to make appropriate decision to overcome the cause. Through Data Analysis And Visualization, We Will Identify Factors That Contribute To :  - Employees attrition - To verify satisfaction level of employees - Provide recommendations to improve employees attrition - to help for decision making </vt:lpstr>
      <vt:lpstr> A Roadmap to Effective Analysis</vt:lpstr>
      <vt:lpstr>Average Attrition rate for all Departments </vt:lpstr>
      <vt:lpstr>Insight from KPI - 1</vt:lpstr>
      <vt:lpstr>Average Hourly rate of Male Research Scientist</vt:lpstr>
      <vt:lpstr>Attrition rate vs monthly income stats</vt:lpstr>
      <vt:lpstr>Insight from KPI - 3</vt:lpstr>
      <vt:lpstr>average working years for each departments </vt:lpstr>
      <vt:lpstr>Insight from KPI - 4</vt:lpstr>
      <vt:lpstr>Job role vs work life balance </vt:lpstr>
      <vt:lpstr>Insight from KPI - 5</vt:lpstr>
      <vt:lpstr>attrition rate vs last year promotion </vt:lpstr>
      <vt:lpstr>Insight from KPI - 6</vt:lpstr>
      <vt:lpstr>Attrition rate by education</vt:lpstr>
      <vt:lpstr>Insight from KPI - 7</vt:lpstr>
      <vt:lpstr>Target of hourly rate</vt:lpstr>
      <vt:lpstr>Insight from KPI - 8</vt:lpstr>
      <vt:lpstr>Age group vs income range attrition</vt:lpstr>
      <vt:lpstr>Insight from KPI - 9</vt:lpstr>
      <vt:lpstr>PowerPoint 演示文稿</vt:lpstr>
      <vt:lpstr>PowerPoint 演示文稿</vt:lpstr>
      <vt:lpstr>HR analytics is  the application  of research  designs and advance statistical tools for evaluating HR data to find out solutions or to make sustainable  decisions relating to HR issues  aligning with  business  strategy.   Provide targeted training programs to enhance skills and career development, increasing employee satisfaction  Identify high-potential employees and create development plans to retain top talent. Regularly update and refine models and strategies based on new data and evolving organizational dynamics.  Implement regular surveys to measure employee engagement and satisfaction.  overestimate and appreciate employees contribution towards the growth of organization whether it is less then their capabilities sometimes, it will give them motivation.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dc:title>
  <dc:creator>Sanket Raut</dc:creator>
  <cp:lastModifiedBy>SANKET</cp:lastModifiedBy>
  <cp:revision>21</cp:revision>
  <dcterms:created xsi:type="dcterms:W3CDTF">2023-12-22T11:08:00Z</dcterms:created>
  <dcterms:modified xsi:type="dcterms:W3CDTF">2023-12-26T06:58:24Z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BA2E7E4CB94448F2BD132755AE8B861E_12</vt:lpwstr>
  </property>
  <property fmtid="{D5CDD505-2E9C-101B-9397-08002B2CF9AE}" pid="4" name="KSOProductBuildVer">
    <vt:lpwstr>1033-12.2.0.13359</vt:lpwstr>
  </property>
</Properties>
</file>